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84" r:id="rId4"/>
    <p:sldId id="259" r:id="rId5"/>
    <p:sldId id="260" r:id="rId6"/>
    <p:sldId id="261" r:id="rId7"/>
    <p:sldId id="262" r:id="rId8"/>
    <p:sldId id="263" r:id="rId9"/>
    <p:sldId id="264" r:id="rId10"/>
    <p:sldId id="265" r:id="rId11"/>
    <p:sldId id="266" r:id="rId12"/>
    <p:sldId id="267" r:id="rId13"/>
    <p:sldId id="268" r:id="rId14"/>
    <p:sldId id="269" r:id="rId15"/>
    <p:sldId id="270" r:id="rId16"/>
    <p:sldId id="285" r:id="rId17"/>
    <p:sldId id="272" r:id="rId18"/>
    <p:sldId id="273" r:id="rId19"/>
    <p:sldId id="274" r:id="rId20"/>
    <p:sldId id="275" r:id="rId21"/>
    <p:sldId id="276" r:id="rId22"/>
    <p:sldId id="277" r:id="rId23"/>
    <p:sldId id="278" r:id="rId24"/>
    <p:sldId id="279" r:id="rId25"/>
    <p:sldId id="311" r:id="rId26"/>
    <p:sldId id="289" r:id="rId27"/>
    <p:sldId id="290" r:id="rId28"/>
    <p:sldId id="293" r:id="rId29"/>
    <p:sldId id="294" r:id="rId30"/>
    <p:sldId id="257" r:id="rId31"/>
    <p:sldId id="313" r:id="rId32"/>
    <p:sldId id="315" r:id="rId33"/>
    <p:sldId id="316" r:id="rId34"/>
    <p:sldId id="317" r:id="rId35"/>
    <p:sldId id="318" r:id="rId36"/>
    <p:sldId id="319" r:id="rId37"/>
    <p:sldId id="320" r:id="rId38"/>
    <p:sldId id="321" r:id="rId39"/>
    <p:sldId id="322" r:id="rId40"/>
    <p:sldId id="323" r:id="rId41"/>
    <p:sldId id="324" r:id="rId42"/>
    <p:sldId id="325" r:id="rId43"/>
    <p:sldId id="271" r:id="rId44"/>
    <p:sldId id="326" r:id="rId45"/>
    <p:sldId id="307" r:id="rId46"/>
    <p:sldId id="308" r:id="rId47"/>
    <p:sldId id="309" r:id="rId48"/>
    <p:sldId id="282" r:id="rId49"/>
    <p:sldId id="283" r:id="rId50"/>
    <p:sldId id="281" r:id="rId51"/>
    <p:sldId id="31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44" autoAdjust="0"/>
    <p:restoredTop sz="94660"/>
  </p:normalViewPr>
  <p:slideViewPr>
    <p:cSldViewPr snapToGrid="0">
      <p:cViewPr varScale="1">
        <p:scale>
          <a:sx n="85" d="100"/>
          <a:sy n="85" d="100"/>
        </p:scale>
        <p:origin x="96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A49F-5404-5F48-FD73-4B770CA351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17720DB-9095-993C-A661-75F32AA7D9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B897A9-BE65-32C7-1558-AEBDC5E72CF8}"/>
              </a:ext>
            </a:extLst>
          </p:cNvPr>
          <p:cNvSpPr>
            <a:spLocks noGrp="1"/>
          </p:cNvSpPr>
          <p:nvPr>
            <p:ph type="dt" sz="half" idx="10"/>
          </p:nvPr>
        </p:nvSpPr>
        <p:spPr/>
        <p:txBody>
          <a:bodyPr/>
          <a:lstStyle/>
          <a:p>
            <a:fld id="{C8E2A7AC-F3F4-484C-B669-81FEAE71060E}" type="datetimeFigureOut">
              <a:rPr lang="en-IN" smtClean="0"/>
              <a:t>11-03-2023</a:t>
            </a:fld>
            <a:endParaRPr lang="en-IN"/>
          </a:p>
        </p:txBody>
      </p:sp>
      <p:sp>
        <p:nvSpPr>
          <p:cNvPr id="5" name="Footer Placeholder 4">
            <a:extLst>
              <a:ext uri="{FF2B5EF4-FFF2-40B4-BE49-F238E27FC236}">
                <a16:creationId xmlns:a16="http://schemas.microsoft.com/office/drawing/2014/main" id="{C9C0D9F7-D5FF-F91F-093B-460875644B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9DF2AF-929C-EEBA-F893-FD7B61769A93}"/>
              </a:ext>
            </a:extLst>
          </p:cNvPr>
          <p:cNvSpPr>
            <a:spLocks noGrp="1"/>
          </p:cNvSpPr>
          <p:nvPr>
            <p:ph type="sldNum" sz="quarter" idx="12"/>
          </p:nvPr>
        </p:nvSpPr>
        <p:spPr/>
        <p:txBody>
          <a:bodyPr/>
          <a:lstStyle/>
          <a:p>
            <a:fld id="{0DD37720-003D-4BC7-AEDC-322E79F0404C}" type="slidenum">
              <a:rPr lang="en-IN" smtClean="0"/>
              <a:t>‹#›</a:t>
            </a:fld>
            <a:endParaRPr lang="en-IN"/>
          </a:p>
        </p:txBody>
      </p:sp>
    </p:spTree>
    <p:extLst>
      <p:ext uri="{BB962C8B-B14F-4D97-AF65-F5344CB8AC3E}">
        <p14:creationId xmlns:p14="http://schemas.microsoft.com/office/powerpoint/2010/main" val="541538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B149-C798-9076-3595-9BE6D595199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CE598A-AEF4-37AA-7AFC-6465F4F15F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D2BDE4-4285-5BC1-FD48-B75731D650B1}"/>
              </a:ext>
            </a:extLst>
          </p:cNvPr>
          <p:cNvSpPr>
            <a:spLocks noGrp="1"/>
          </p:cNvSpPr>
          <p:nvPr>
            <p:ph type="dt" sz="half" idx="10"/>
          </p:nvPr>
        </p:nvSpPr>
        <p:spPr/>
        <p:txBody>
          <a:bodyPr/>
          <a:lstStyle/>
          <a:p>
            <a:fld id="{C8E2A7AC-F3F4-484C-B669-81FEAE71060E}" type="datetimeFigureOut">
              <a:rPr lang="en-IN" smtClean="0"/>
              <a:t>11-03-2023</a:t>
            </a:fld>
            <a:endParaRPr lang="en-IN"/>
          </a:p>
        </p:txBody>
      </p:sp>
      <p:sp>
        <p:nvSpPr>
          <p:cNvPr id="5" name="Footer Placeholder 4">
            <a:extLst>
              <a:ext uri="{FF2B5EF4-FFF2-40B4-BE49-F238E27FC236}">
                <a16:creationId xmlns:a16="http://schemas.microsoft.com/office/drawing/2014/main" id="{61CFD96E-E715-D60F-77D0-8355151D5F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DFA7B1-711D-A549-10AD-E28C1DC09C84}"/>
              </a:ext>
            </a:extLst>
          </p:cNvPr>
          <p:cNvSpPr>
            <a:spLocks noGrp="1"/>
          </p:cNvSpPr>
          <p:nvPr>
            <p:ph type="sldNum" sz="quarter" idx="12"/>
          </p:nvPr>
        </p:nvSpPr>
        <p:spPr/>
        <p:txBody>
          <a:bodyPr/>
          <a:lstStyle/>
          <a:p>
            <a:fld id="{0DD37720-003D-4BC7-AEDC-322E79F0404C}" type="slidenum">
              <a:rPr lang="en-IN" smtClean="0"/>
              <a:t>‹#›</a:t>
            </a:fld>
            <a:endParaRPr lang="en-IN"/>
          </a:p>
        </p:txBody>
      </p:sp>
    </p:spTree>
    <p:extLst>
      <p:ext uri="{BB962C8B-B14F-4D97-AF65-F5344CB8AC3E}">
        <p14:creationId xmlns:p14="http://schemas.microsoft.com/office/powerpoint/2010/main" val="2895638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6CB966-4968-6FB5-0B49-F4440A5D12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76B7F5-1801-B010-7269-B2B448F5FE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16BDAA-D666-71D0-BE61-856944A3D42F}"/>
              </a:ext>
            </a:extLst>
          </p:cNvPr>
          <p:cNvSpPr>
            <a:spLocks noGrp="1"/>
          </p:cNvSpPr>
          <p:nvPr>
            <p:ph type="dt" sz="half" idx="10"/>
          </p:nvPr>
        </p:nvSpPr>
        <p:spPr/>
        <p:txBody>
          <a:bodyPr/>
          <a:lstStyle/>
          <a:p>
            <a:fld id="{C8E2A7AC-F3F4-484C-B669-81FEAE71060E}" type="datetimeFigureOut">
              <a:rPr lang="en-IN" smtClean="0"/>
              <a:t>11-03-2023</a:t>
            </a:fld>
            <a:endParaRPr lang="en-IN"/>
          </a:p>
        </p:txBody>
      </p:sp>
      <p:sp>
        <p:nvSpPr>
          <p:cNvPr id="5" name="Footer Placeholder 4">
            <a:extLst>
              <a:ext uri="{FF2B5EF4-FFF2-40B4-BE49-F238E27FC236}">
                <a16:creationId xmlns:a16="http://schemas.microsoft.com/office/drawing/2014/main" id="{7BD16D8C-6AF6-435C-F43F-CEEC7D23EA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1FBA00-DAA9-FA98-8980-D08DDAB370B3}"/>
              </a:ext>
            </a:extLst>
          </p:cNvPr>
          <p:cNvSpPr>
            <a:spLocks noGrp="1"/>
          </p:cNvSpPr>
          <p:nvPr>
            <p:ph type="sldNum" sz="quarter" idx="12"/>
          </p:nvPr>
        </p:nvSpPr>
        <p:spPr/>
        <p:txBody>
          <a:bodyPr/>
          <a:lstStyle/>
          <a:p>
            <a:fld id="{0DD37720-003D-4BC7-AEDC-322E79F0404C}" type="slidenum">
              <a:rPr lang="en-IN" smtClean="0"/>
              <a:t>‹#›</a:t>
            </a:fld>
            <a:endParaRPr lang="en-IN"/>
          </a:p>
        </p:txBody>
      </p:sp>
    </p:spTree>
    <p:extLst>
      <p:ext uri="{BB962C8B-B14F-4D97-AF65-F5344CB8AC3E}">
        <p14:creationId xmlns:p14="http://schemas.microsoft.com/office/powerpoint/2010/main" val="4290966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A6D7-DCAC-76BF-1549-B76DDE14D4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F7DCDD-3A94-D5F8-5AE3-7ABDEA8D1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407B6A-B7C2-44C5-273D-6DF3798E5950}"/>
              </a:ext>
            </a:extLst>
          </p:cNvPr>
          <p:cNvSpPr>
            <a:spLocks noGrp="1"/>
          </p:cNvSpPr>
          <p:nvPr>
            <p:ph type="dt" sz="half" idx="10"/>
          </p:nvPr>
        </p:nvSpPr>
        <p:spPr/>
        <p:txBody>
          <a:bodyPr/>
          <a:lstStyle/>
          <a:p>
            <a:fld id="{C8E2A7AC-F3F4-484C-B669-81FEAE71060E}" type="datetimeFigureOut">
              <a:rPr lang="en-IN" smtClean="0"/>
              <a:t>11-03-2023</a:t>
            </a:fld>
            <a:endParaRPr lang="en-IN"/>
          </a:p>
        </p:txBody>
      </p:sp>
      <p:sp>
        <p:nvSpPr>
          <p:cNvPr id="5" name="Footer Placeholder 4">
            <a:extLst>
              <a:ext uri="{FF2B5EF4-FFF2-40B4-BE49-F238E27FC236}">
                <a16:creationId xmlns:a16="http://schemas.microsoft.com/office/drawing/2014/main" id="{B5D0CC5B-BCD8-D3E6-8F8E-13B1B63971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66A978-43E5-2AAD-91C7-4359DA90BD54}"/>
              </a:ext>
            </a:extLst>
          </p:cNvPr>
          <p:cNvSpPr>
            <a:spLocks noGrp="1"/>
          </p:cNvSpPr>
          <p:nvPr>
            <p:ph type="sldNum" sz="quarter" idx="12"/>
          </p:nvPr>
        </p:nvSpPr>
        <p:spPr/>
        <p:txBody>
          <a:bodyPr/>
          <a:lstStyle/>
          <a:p>
            <a:fld id="{0DD37720-003D-4BC7-AEDC-322E79F0404C}" type="slidenum">
              <a:rPr lang="en-IN" smtClean="0"/>
              <a:t>‹#›</a:t>
            </a:fld>
            <a:endParaRPr lang="en-IN"/>
          </a:p>
        </p:txBody>
      </p:sp>
    </p:spTree>
    <p:extLst>
      <p:ext uri="{BB962C8B-B14F-4D97-AF65-F5344CB8AC3E}">
        <p14:creationId xmlns:p14="http://schemas.microsoft.com/office/powerpoint/2010/main" val="1876567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8C1CA-F54D-9CF0-7497-17801FDB71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BE7029-C9A7-31E1-A7D9-F202551AD6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1C6D4D-D5AC-2CA9-7081-F1CA02126025}"/>
              </a:ext>
            </a:extLst>
          </p:cNvPr>
          <p:cNvSpPr>
            <a:spLocks noGrp="1"/>
          </p:cNvSpPr>
          <p:nvPr>
            <p:ph type="dt" sz="half" idx="10"/>
          </p:nvPr>
        </p:nvSpPr>
        <p:spPr/>
        <p:txBody>
          <a:bodyPr/>
          <a:lstStyle/>
          <a:p>
            <a:fld id="{C8E2A7AC-F3F4-484C-B669-81FEAE71060E}" type="datetimeFigureOut">
              <a:rPr lang="en-IN" smtClean="0"/>
              <a:t>11-03-2023</a:t>
            </a:fld>
            <a:endParaRPr lang="en-IN"/>
          </a:p>
        </p:txBody>
      </p:sp>
      <p:sp>
        <p:nvSpPr>
          <p:cNvPr id="5" name="Footer Placeholder 4">
            <a:extLst>
              <a:ext uri="{FF2B5EF4-FFF2-40B4-BE49-F238E27FC236}">
                <a16:creationId xmlns:a16="http://schemas.microsoft.com/office/drawing/2014/main" id="{CDEB2BA9-4AD2-F5AE-0B07-D2BB85636E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FA7BCC-AA19-7F6E-BBE0-193FD4FBF63A}"/>
              </a:ext>
            </a:extLst>
          </p:cNvPr>
          <p:cNvSpPr>
            <a:spLocks noGrp="1"/>
          </p:cNvSpPr>
          <p:nvPr>
            <p:ph type="sldNum" sz="quarter" idx="12"/>
          </p:nvPr>
        </p:nvSpPr>
        <p:spPr/>
        <p:txBody>
          <a:bodyPr/>
          <a:lstStyle/>
          <a:p>
            <a:fld id="{0DD37720-003D-4BC7-AEDC-322E79F0404C}" type="slidenum">
              <a:rPr lang="en-IN" smtClean="0"/>
              <a:t>‹#›</a:t>
            </a:fld>
            <a:endParaRPr lang="en-IN"/>
          </a:p>
        </p:txBody>
      </p:sp>
    </p:spTree>
    <p:extLst>
      <p:ext uri="{BB962C8B-B14F-4D97-AF65-F5344CB8AC3E}">
        <p14:creationId xmlns:p14="http://schemas.microsoft.com/office/powerpoint/2010/main" val="2625845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AF4C5-E6DF-23CA-456C-E97C6785AC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CB9320-645E-9B77-15AA-4E9DAF3AE7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F42A4A3-0FBC-7C28-6AA9-4CE3408D52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8E972D-0415-649D-7649-0D27B2C54346}"/>
              </a:ext>
            </a:extLst>
          </p:cNvPr>
          <p:cNvSpPr>
            <a:spLocks noGrp="1"/>
          </p:cNvSpPr>
          <p:nvPr>
            <p:ph type="dt" sz="half" idx="10"/>
          </p:nvPr>
        </p:nvSpPr>
        <p:spPr/>
        <p:txBody>
          <a:bodyPr/>
          <a:lstStyle/>
          <a:p>
            <a:fld id="{C8E2A7AC-F3F4-484C-B669-81FEAE71060E}" type="datetimeFigureOut">
              <a:rPr lang="en-IN" smtClean="0"/>
              <a:t>11-03-2023</a:t>
            </a:fld>
            <a:endParaRPr lang="en-IN"/>
          </a:p>
        </p:txBody>
      </p:sp>
      <p:sp>
        <p:nvSpPr>
          <p:cNvPr id="6" name="Footer Placeholder 5">
            <a:extLst>
              <a:ext uri="{FF2B5EF4-FFF2-40B4-BE49-F238E27FC236}">
                <a16:creationId xmlns:a16="http://schemas.microsoft.com/office/drawing/2014/main" id="{9B694D06-4DBD-5BC0-8C30-F74758A70E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70EC46-7C62-DA52-29B3-2C88DF663064}"/>
              </a:ext>
            </a:extLst>
          </p:cNvPr>
          <p:cNvSpPr>
            <a:spLocks noGrp="1"/>
          </p:cNvSpPr>
          <p:nvPr>
            <p:ph type="sldNum" sz="quarter" idx="12"/>
          </p:nvPr>
        </p:nvSpPr>
        <p:spPr/>
        <p:txBody>
          <a:bodyPr/>
          <a:lstStyle/>
          <a:p>
            <a:fld id="{0DD37720-003D-4BC7-AEDC-322E79F0404C}" type="slidenum">
              <a:rPr lang="en-IN" smtClean="0"/>
              <a:t>‹#›</a:t>
            </a:fld>
            <a:endParaRPr lang="en-IN"/>
          </a:p>
        </p:txBody>
      </p:sp>
    </p:spTree>
    <p:extLst>
      <p:ext uri="{BB962C8B-B14F-4D97-AF65-F5344CB8AC3E}">
        <p14:creationId xmlns:p14="http://schemas.microsoft.com/office/powerpoint/2010/main" val="81273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8316-6A03-6FBE-BDC6-D7D90B8AD4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D53A94-5E8C-A5C3-0419-46C15BAF73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BD1B4D-9B48-25B9-2BA7-8E0967DBC9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3B3D7B-57C5-F0E2-97BF-07E9FF6643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5CA00E-76A0-D586-40A5-E6517FA997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0CD6B4-36A2-187E-7523-A69409C6192F}"/>
              </a:ext>
            </a:extLst>
          </p:cNvPr>
          <p:cNvSpPr>
            <a:spLocks noGrp="1"/>
          </p:cNvSpPr>
          <p:nvPr>
            <p:ph type="dt" sz="half" idx="10"/>
          </p:nvPr>
        </p:nvSpPr>
        <p:spPr/>
        <p:txBody>
          <a:bodyPr/>
          <a:lstStyle/>
          <a:p>
            <a:fld id="{C8E2A7AC-F3F4-484C-B669-81FEAE71060E}" type="datetimeFigureOut">
              <a:rPr lang="en-IN" smtClean="0"/>
              <a:t>11-03-2023</a:t>
            </a:fld>
            <a:endParaRPr lang="en-IN"/>
          </a:p>
        </p:txBody>
      </p:sp>
      <p:sp>
        <p:nvSpPr>
          <p:cNvPr id="8" name="Footer Placeholder 7">
            <a:extLst>
              <a:ext uri="{FF2B5EF4-FFF2-40B4-BE49-F238E27FC236}">
                <a16:creationId xmlns:a16="http://schemas.microsoft.com/office/drawing/2014/main" id="{68710616-912C-31C3-C41F-265D1C1AB96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ACE3770-4877-A5E5-9D56-4350F9E945F7}"/>
              </a:ext>
            </a:extLst>
          </p:cNvPr>
          <p:cNvSpPr>
            <a:spLocks noGrp="1"/>
          </p:cNvSpPr>
          <p:nvPr>
            <p:ph type="sldNum" sz="quarter" idx="12"/>
          </p:nvPr>
        </p:nvSpPr>
        <p:spPr/>
        <p:txBody>
          <a:bodyPr/>
          <a:lstStyle/>
          <a:p>
            <a:fld id="{0DD37720-003D-4BC7-AEDC-322E79F0404C}" type="slidenum">
              <a:rPr lang="en-IN" smtClean="0"/>
              <a:t>‹#›</a:t>
            </a:fld>
            <a:endParaRPr lang="en-IN"/>
          </a:p>
        </p:txBody>
      </p:sp>
    </p:spTree>
    <p:extLst>
      <p:ext uri="{BB962C8B-B14F-4D97-AF65-F5344CB8AC3E}">
        <p14:creationId xmlns:p14="http://schemas.microsoft.com/office/powerpoint/2010/main" val="685444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1B4E-4798-04C7-8574-30E991CC76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EB276B-A6F8-D0A5-920D-3C082652262A}"/>
              </a:ext>
            </a:extLst>
          </p:cNvPr>
          <p:cNvSpPr>
            <a:spLocks noGrp="1"/>
          </p:cNvSpPr>
          <p:nvPr>
            <p:ph type="dt" sz="half" idx="10"/>
          </p:nvPr>
        </p:nvSpPr>
        <p:spPr/>
        <p:txBody>
          <a:bodyPr/>
          <a:lstStyle/>
          <a:p>
            <a:fld id="{C8E2A7AC-F3F4-484C-B669-81FEAE71060E}" type="datetimeFigureOut">
              <a:rPr lang="en-IN" smtClean="0"/>
              <a:t>11-03-2023</a:t>
            </a:fld>
            <a:endParaRPr lang="en-IN"/>
          </a:p>
        </p:txBody>
      </p:sp>
      <p:sp>
        <p:nvSpPr>
          <p:cNvPr id="4" name="Footer Placeholder 3">
            <a:extLst>
              <a:ext uri="{FF2B5EF4-FFF2-40B4-BE49-F238E27FC236}">
                <a16:creationId xmlns:a16="http://schemas.microsoft.com/office/drawing/2014/main" id="{7DB19CDC-49D6-1F62-595C-8DC2F5FCDF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962BE9-E21A-D92E-37B8-195A06C7A8A0}"/>
              </a:ext>
            </a:extLst>
          </p:cNvPr>
          <p:cNvSpPr>
            <a:spLocks noGrp="1"/>
          </p:cNvSpPr>
          <p:nvPr>
            <p:ph type="sldNum" sz="quarter" idx="12"/>
          </p:nvPr>
        </p:nvSpPr>
        <p:spPr/>
        <p:txBody>
          <a:bodyPr/>
          <a:lstStyle/>
          <a:p>
            <a:fld id="{0DD37720-003D-4BC7-AEDC-322E79F0404C}" type="slidenum">
              <a:rPr lang="en-IN" smtClean="0"/>
              <a:t>‹#›</a:t>
            </a:fld>
            <a:endParaRPr lang="en-IN"/>
          </a:p>
        </p:txBody>
      </p:sp>
    </p:spTree>
    <p:extLst>
      <p:ext uri="{BB962C8B-B14F-4D97-AF65-F5344CB8AC3E}">
        <p14:creationId xmlns:p14="http://schemas.microsoft.com/office/powerpoint/2010/main" val="3482933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660B6C-76E7-FB2C-A95C-383C2247C3C4}"/>
              </a:ext>
            </a:extLst>
          </p:cNvPr>
          <p:cNvSpPr>
            <a:spLocks noGrp="1"/>
          </p:cNvSpPr>
          <p:nvPr>
            <p:ph type="dt" sz="half" idx="10"/>
          </p:nvPr>
        </p:nvSpPr>
        <p:spPr/>
        <p:txBody>
          <a:bodyPr/>
          <a:lstStyle/>
          <a:p>
            <a:fld id="{C8E2A7AC-F3F4-484C-B669-81FEAE71060E}" type="datetimeFigureOut">
              <a:rPr lang="en-IN" smtClean="0"/>
              <a:t>11-03-2023</a:t>
            </a:fld>
            <a:endParaRPr lang="en-IN"/>
          </a:p>
        </p:txBody>
      </p:sp>
      <p:sp>
        <p:nvSpPr>
          <p:cNvPr id="3" name="Footer Placeholder 2">
            <a:extLst>
              <a:ext uri="{FF2B5EF4-FFF2-40B4-BE49-F238E27FC236}">
                <a16:creationId xmlns:a16="http://schemas.microsoft.com/office/drawing/2014/main" id="{45066CC8-19B5-9FFD-E02B-06B5ACFF920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79BE0B0-EFE0-1BCD-79B0-7365D5D83E85}"/>
              </a:ext>
            </a:extLst>
          </p:cNvPr>
          <p:cNvSpPr>
            <a:spLocks noGrp="1"/>
          </p:cNvSpPr>
          <p:nvPr>
            <p:ph type="sldNum" sz="quarter" idx="12"/>
          </p:nvPr>
        </p:nvSpPr>
        <p:spPr/>
        <p:txBody>
          <a:bodyPr/>
          <a:lstStyle/>
          <a:p>
            <a:fld id="{0DD37720-003D-4BC7-AEDC-322E79F0404C}" type="slidenum">
              <a:rPr lang="en-IN" smtClean="0"/>
              <a:t>‹#›</a:t>
            </a:fld>
            <a:endParaRPr lang="en-IN"/>
          </a:p>
        </p:txBody>
      </p:sp>
    </p:spTree>
    <p:extLst>
      <p:ext uri="{BB962C8B-B14F-4D97-AF65-F5344CB8AC3E}">
        <p14:creationId xmlns:p14="http://schemas.microsoft.com/office/powerpoint/2010/main" val="285456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927D7-E078-3194-C825-ED48723BF4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49E341-1005-0B25-51CA-F2429D3A53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D77151-EC37-C085-2C67-E576B53891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E9DB49-D82F-CA44-AA06-F55272B8135A}"/>
              </a:ext>
            </a:extLst>
          </p:cNvPr>
          <p:cNvSpPr>
            <a:spLocks noGrp="1"/>
          </p:cNvSpPr>
          <p:nvPr>
            <p:ph type="dt" sz="half" idx="10"/>
          </p:nvPr>
        </p:nvSpPr>
        <p:spPr/>
        <p:txBody>
          <a:bodyPr/>
          <a:lstStyle/>
          <a:p>
            <a:fld id="{C8E2A7AC-F3F4-484C-B669-81FEAE71060E}" type="datetimeFigureOut">
              <a:rPr lang="en-IN" smtClean="0"/>
              <a:t>11-03-2023</a:t>
            </a:fld>
            <a:endParaRPr lang="en-IN"/>
          </a:p>
        </p:txBody>
      </p:sp>
      <p:sp>
        <p:nvSpPr>
          <p:cNvPr id="6" name="Footer Placeholder 5">
            <a:extLst>
              <a:ext uri="{FF2B5EF4-FFF2-40B4-BE49-F238E27FC236}">
                <a16:creationId xmlns:a16="http://schemas.microsoft.com/office/drawing/2014/main" id="{1C39C539-E0EC-CF11-E090-B547691CDF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B4D342-0E61-DCCE-65A6-F96EFFDD6445}"/>
              </a:ext>
            </a:extLst>
          </p:cNvPr>
          <p:cNvSpPr>
            <a:spLocks noGrp="1"/>
          </p:cNvSpPr>
          <p:nvPr>
            <p:ph type="sldNum" sz="quarter" idx="12"/>
          </p:nvPr>
        </p:nvSpPr>
        <p:spPr/>
        <p:txBody>
          <a:bodyPr/>
          <a:lstStyle/>
          <a:p>
            <a:fld id="{0DD37720-003D-4BC7-AEDC-322E79F0404C}" type="slidenum">
              <a:rPr lang="en-IN" smtClean="0"/>
              <a:t>‹#›</a:t>
            </a:fld>
            <a:endParaRPr lang="en-IN"/>
          </a:p>
        </p:txBody>
      </p:sp>
    </p:spTree>
    <p:extLst>
      <p:ext uri="{BB962C8B-B14F-4D97-AF65-F5344CB8AC3E}">
        <p14:creationId xmlns:p14="http://schemas.microsoft.com/office/powerpoint/2010/main" val="1765814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D5310-E068-B65C-43CA-AFE93DBAFA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CCD7A1E-54BC-EBF1-4429-A2A07D5A5F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7516A5-874E-559D-9F91-D87E9C3F9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EBF803-F83B-9C48-F1C1-7A309EA13C63}"/>
              </a:ext>
            </a:extLst>
          </p:cNvPr>
          <p:cNvSpPr>
            <a:spLocks noGrp="1"/>
          </p:cNvSpPr>
          <p:nvPr>
            <p:ph type="dt" sz="half" idx="10"/>
          </p:nvPr>
        </p:nvSpPr>
        <p:spPr/>
        <p:txBody>
          <a:bodyPr/>
          <a:lstStyle/>
          <a:p>
            <a:fld id="{C8E2A7AC-F3F4-484C-B669-81FEAE71060E}" type="datetimeFigureOut">
              <a:rPr lang="en-IN" smtClean="0"/>
              <a:t>11-03-2023</a:t>
            </a:fld>
            <a:endParaRPr lang="en-IN"/>
          </a:p>
        </p:txBody>
      </p:sp>
      <p:sp>
        <p:nvSpPr>
          <p:cNvPr id="6" name="Footer Placeholder 5">
            <a:extLst>
              <a:ext uri="{FF2B5EF4-FFF2-40B4-BE49-F238E27FC236}">
                <a16:creationId xmlns:a16="http://schemas.microsoft.com/office/drawing/2014/main" id="{3A7147BD-1F6C-7FC4-39A1-733E411DDC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96919B-920A-0D96-7CE5-AEB543D8461E}"/>
              </a:ext>
            </a:extLst>
          </p:cNvPr>
          <p:cNvSpPr>
            <a:spLocks noGrp="1"/>
          </p:cNvSpPr>
          <p:nvPr>
            <p:ph type="sldNum" sz="quarter" idx="12"/>
          </p:nvPr>
        </p:nvSpPr>
        <p:spPr/>
        <p:txBody>
          <a:bodyPr/>
          <a:lstStyle/>
          <a:p>
            <a:fld id="{0DD37720-003D-4BC7-AEDC-322E79F0404C}" type="slidenum">
              <a:rPr lang="en-IN" smtClean="0"/>
              <a:t>‹#›</a:t>
            </a:fld>
            <a:endParaRPr lang="en-IN"/>
          </a:p>
        </p:txBody>
      </p:sp>
    </p:spTree>
    <p:extLst>
      <p:ext uri="{BB962C8B-B14F-4D97-AF65-F5344CB8AC3E}">
        <p14:creationId xmlns:p14="http://schemas.microsoft.com/office/powerpoint/2010/main" val="3529993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3BD0A7-A999-F218-4387-FDED81E349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1DB8E9-DAD6-C935-6F4A-FE8978D436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47EA3E-DA12-C0A8-F0E7-79C99DE99B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E2A7AC-F3F4-484C-B669-81FEAE71060E}" type="datetimeFigureOut">
              <a:rPr lang="en-IN" smtClean="0"/>
              <a:t>11-03-2023</a:t>
            </a:fld>
            <a:endParaRPr lang="en-IN"/>
          </a:p>
        </p:txBody>
      </p:sp>
      <p:sp>
        <p:nvSpPr>
          <p:cNvPr id="5" name="Footer Placeholder 4">
            <a:extLst>
              <a:ext uri="{FF2B5EF4-FFF2-40B4-BE49-F238E27FC236}">
                <a16:creationId xmlns:a16="http://schemas.microsoft.com/office/drawing/2014/main" id="{4A860028-800E-6F82-B232-50AA9D6B47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9F28DBE-0AF7-2954-F340-2207FF19C7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37720-003D-4BC7-AEDC-322E79F0404C}" type="slidenum">
              <a:rPr lang="en-IN" smtClean="0"/>
              <a:t>‹#›</a:t>
            </a:fld>
            <a:endParaRPr lang="en-IN"/>
          </a:p>
        </p:txBody>
      </p:sp>
    </p:spTree>
    <p:extLst>
      <p:ext uri="{BB962C8B-B14F-4D97-AF65-F5344CB8AC3E}">
        <p14:creationId xmlns:p14="http://schemas.microsoft.com/office/powerpoint/2010/main" val="3812682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FA2B66E-AF30-9FC3-0735-66A3DD2A99AE}"/>
              </a:ext>
            </a:extLst>
          </p:cNvPr>
          <p:cNvSpPr>
            <a:spLocks noGrp="1"/>
          </p:cNvSpPr>
          <p:nvPr>
            <p:ph type="subTitle" idx="1"/>
          </p:nvPr>
        </p:nvSpPr>
        <p:spPr>
          <a:xfrm>
            <a:off x="1524000" y="3602038"/>
            <a:ext cx="9019592" cy="1828378"/>
          </a:xfrm>
        </p:spPr>
        <p:txBody>
          <a:bodyPr/>
          <a:lstStyle/>
          <a:p>
            <a:r>
              <a:rPr lang="en-US" sz="4000" b="1" dirty="0"/>
              <a:t>“E-</a:t>
            </a:r>
            <a:r>
              <a:rPr lang="en-US" sz="4000" b="1" dirty="0" err="1"/>
              <a:t>BookStore</a:t>
            </a:r>
            <a:r>
              <a:rPr lang="en-US" sz="4000" b="1" dirty="0"/>
              <a:t>”- Online Books Store</a:t>
            </a:r>
            <a:endParaRPr lang="en-IN" sz="4000" b="1" dirty="0"/>
          </a:p>
          <a:p>
            <a:r>
              <a:rPr lang="en-IN" sz="3200" b="1" dirty="0"/>
              <a:t> </a:t>
            </a:r>
          </a:p>
          <a:p>
            <a:pPr algn="r"/>
            <a:endParaRPr lang="en-IN" dirty="0"/>
          </a:p>
        </p:txBody>
      </p:sp>
      <p:pic>
        <p:nvPicPr>
          <p:cNvPr id="4" name="Picture 3">
            <a:extLst>
              <a:ext uri="{FF2B5EF4-FFF2-40B4-BE49-F238E27FC236}">
                <a16:creationId xmlns:a16="http://schemas.microsoft.com/office/drawing/2014/main" id="{778720AD-46B7-C483-9157-BF7D167E0A44}"/>
              </a:ext>
            </a:extLst>
          </p:cNvPr>
          <p:cNvPicPr>
            <a:picLocks noChangeAspect="1"/>
          </p:cNvPicPr>
          <p:nvPr/>
        </p:nvPicPr>
        <p:blipFill>
          <a:blip r:embed="rId2"/>
          <a:stretch>
            <a:fillRect/>
          </a:stretch>
        </p:blipFill>
        <p:spPr>
          <a:xfrm>
            <a:off x="8329452" y="898536"/>
            <a:ext cx="3300103" cy="914830"/>
          </a:xfrm>
          <a:prstGeom prst="rect">
            <a:avLst/>
          </a:prstGeom>
        </p:spPr>
      </p:pic>
      <p:pic>
        <p:nvPicPr>
          <p:cNvPr id="5" name="Picture 3">
            <a:extLst>
              <a:ext uri="{FF2B5EF4-FFF2-40B4-BE49-F238E27FC236}">
                <a16:creationId xmlns:a16="http://schemas.microsoft.com/office/drawing/2014/main" id="{72FF5971-7D26-3659-6F2C-74212044203B}"/>
              </a:ext>
            </a:extLst>
          </p:cNvPr>
          <p:cNvPicPr>
            <a:picLocks noChangeAspect="1" noChangeArrowheads="1"/>
          </p:cNvPicPr>
          <p:nvPr/>
        </p:nvPicPr>
        <p:blipFill>
          <a:blip r:embed="rId3"/>
          <a:srcRect/>
          <a:stretch>
            <a:fillRect/>
          </a:stretch>
        </p:blipFill>
        <p:spPr bwMode="auto">
          <a:xfrm>
            <a:off x="5053458" y="962281"/>
            <a:ext cx="1713927" cy="1502230"/>
          </a:xfrm>
          <a:prstGeom prst="rect">
            <a:avLst/>
          </a:prstGeom>
          <a:noFill/>
          <a:ln w="9525">
            <a:noFill/>
            <a:miter lim="800000"/>
            <a:headEnd/>
            <a:tailEnd/>
          </a:ln>
          <a:effectLst/>
        </p:spPr>
      </p:pic>
      <p:sp>
        <p:nvSpPr>
          <p:cNvPr id="6" name="Title 5">
            <a:extLst>
              <a:ext uri="{FF2B5EF4-FFF2-40B4-BE49-F238E27FC236}">
                <a16:creationId xmlns:a16="http://schemas.microsoft.com/office/drawing/2014/main" id="{E7AA70E1-FFC7-E8F4-EC28-7C147B5716A8}"/>
              </a:ext>
            </a:extLst>
          </p:cNvPr>
          <p:cNvSpPr txBox="1">
            <a:spLocks noGrp="1"/>
          </p:cNvSpPr>
          <p:nvPr>
            <p:ph type="ctrTitle"/>
          </p:nvPr>
        </p:nvSpPr>
        <p:spPr>
          <a:xfrm>
            <a:off x="1524000" y="1987550"/>
            <a:ext cx="9144000" cy="1522413"/>
          </a:xfrm>
          <a:prstGeom prst="rect">
            <a:avLst/>
          </a:prstGeom>
          <a:noFill/>
        </p:spPr>
        <p:txBody>
          <a:bodyPr wrap="none" rtlCol="0">
            <a:spAutoFit/>
          </a:bodyPr>
          <a:lstStyle/>
          <a:p>
            <a:r>
              <a:rPr lang="en-IN" sz="2300" b="1" dirty="0"/>
              <a:t>A PROJECT PRESENTATION ON</a:t>
            </a:r>
          </a:p>
        </p:txBody>
      </p:sp>
      <p:sp>
        <p:nvSpPr>
          <p:cNvPr id="7" name="TextBox 6">
            <a:extLst>
              <a:ext uri="{FF2B5EF4-FFF2-40B4-BE49-F238E27FC236}">
                <a16:creationId xmlns:a16="http://schemas.microsoft.com/office/drawing/2014/main" id="{73BF17C6-19D7-CE4C-A929-92FC64FA6CA5}"/>
              </a:ext>
            </a:extLst>
          </p:cNvPr>
          <p:cNvSpPr txBox="1"/>
          <p:nvPr/>
        </p:nvSpPr>
        <p:spPr>
          <a:xfrm>
            <a:off x="8157882" y="5044635"/>
            <a:ext cx="3589359" cy="1231106"/>
          </a:xfrm>
          <a:prstGeom prst="rect">
            <a:avLst/>
          </a:prstGeom>
          <a:noFill/>
        </p:spPr>
        <p:txBody>
          <a:bodyPr wrap="square" rtlCol="0">
            <a:spAutoFit/>
          </a:bodyPr>
          <a:lstStyle/>
          <a:p>
            <a:r>
              <a:rPr lang="en-IN" sz="2000" b="1" dirty="0"/>
              <a:t>PRESENTED BY </a:t>
            </a:r>
          </a:p>
          <a:p>
            <a:r>
              <a:rPr lang="en-IN" dirty="0"/>
              <a:t>ANUJA GUPTA 220941220020 </a:t>
            </a:r>
          </a:p>
          <a:p>
            <a:r>
              <a:rPr lang="en-IN" dirty="0"/>
              <a:t>BHAGYASHRI BADHE 220941220032 </a:t>
            </a:r>
          </a:p>
          <a:p>
            <a:endParaRPr lang="en-IN" dirty="0"/>
          </a:p>
        </p:txBody>
      </p:sp>
    </p:spTree>
    <p:extLst>
      <p:ext uri="{BB962C8B-B14F-4D97-AF65-F5344CB8AC3E}">
        <p14:creationId xmlns:p14="http://schemas.microsoft.com/office/powerpoint/2010/main" val="484689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056525-FC56-1058-926D-56E67435B9F4}"/>
              </a:ext>
            </a:extLst>
          </p:cNvPr>
          <p:cNvSpPr txBox="1"/>
          <p:nvPr/>
        </p:nvSpPr>
        <p:spPr>
          <a:xfrm>
            <a:off x="586132" y="290954"/>
            <a:ext cx="6094602" cy="400110"/>
          </a:xfrm>
          <a:prstGeom prst="rect">
            <a:avLst/>
          </a:prstGeom>
          <a:noFill/>
        </p:spPr>
        <p:txBody>
          <a:bodyPr wrap="square">
            <a:spAutoFit/>
          </a:bodyPr>
          <a:lstStyle/>
          <a:p>
            <a:r>
              <a:rPr lang="en-IN" sz="2000" b="1" dirty="0"/>
              <a:t>B.OPERATIONAL FEASIBILITY</a:t>
            </a:r>
          </a:p>
        </p:txBody>
      </p:sp>
      <p:sp>
        <p:nvSpPr>
          <p:cNvPr id="3" name="TextBox 2">
            <a:extLst>
              <a:ext uri="{FF2B5EF4-FFF2-40B4-BE49-F238E27FC236}">
                <a16:creationId xmlns:a16="http://schemas.microsoft.com/office/drawing/2014/main" id="{9E2189E1-1C3F-5CE5-CA08-67F32FC62A31}"/>
              </a:ext>
            </a:extLst>
          </p:cNvPr>
          <p:cNvSpPr txBox="1"/>
          <p:nvPr/>
        </p:nvSpPr>
        <p:spPr>
          <a:xfrm>
            <a:off x="586132" y="691064"/>
            <a:ext cx="10816046" cy="3416320"/>
          </a:xfrm>
          <a:prstGeom prst="rect">
            <a:avLst/>
          </a:prstGeom>
          <a:noFill/>
        </p:spPr>
        <p:txBody>
          <a:bodyPr wrap="square" rtlCol="0">
            <a:spAutoFit/>
          </a:bodyPr>
          <a:lstStyle/>
          <a:p>
            <a:r>
              <a:rPr lang="en-US" dirty="0"/>
              <a:t>In this type of feasibility study, the operation of the system is considered. An analysis is performed on whether it is feasible for the user department to use the application. Thus, the proposed system is said to be operationally feasible only if clients are able to understand the system clearly and correctly, and can use it with ease. </a:t>
            </a:r>
          </a:p>
          <a:p>
            <a:r>
              <a:rPr lang="en-US" dirty="0"/>
              <a:t>In the design of this project, we always kept user experience in mind. We made an effort to have a good user interface with consistent theme and alluring design to keep the users interested and engaged. </a:t>
            </a:r>
          </a:p>
          <a:p>
            <a:endParaRPr lang="en-US" dirty="0"/>
          </a:p>
          <a:p>
            <a:r>
              <a:rPr lang="en-US" dirty="0"/>
              <a:t>In our project, the use of universally known icons and instructions that are easy to understand makes sure that the user will not need any special technical know-how to use the application. </a:t>
            </a:r>
          </a:p>
          <a:p>
            <a:endParaRPr lang="en-US" dirty="0"/>
          </a:p>
          <a:p>
            <a:r>
              <a:rPr lang="en-US" dirty="0"/>
              <a:t>We made sure that the information available throughout the application is arranged in a logically coherent and consistent manner, guaranteeing that the users will have a smooth and effortless experience and even enjoy using the application. </a:t>
            </a:r>
            <a:endParaRPr lang="en-IN" dirty="0"/>
          </a:p>
        </p:txBody>
      </p:sp>
      <p:sp>
        <p:nvSpPr>
          <p:cNvPr id="4" name="TextBox 3">
            <a:extLst>
              <a:ext uri="{FF2B5EF4-FFF2-40B4-BE49-F238E27FC236}">
                <a16:creationId xmlns:a16="http://schemas.microsoft.com/office/drawing/2014/main" id="{13C34678-7E6A-9D06-CBB5-DB3B24D8F1A3}"/>
              </a:ext>
            </a:extLst>
          </p:cNvPr>
          <p:cNvSpPr txBox="1"/>
          <p:nvPr/>
        </p:nvSpPr>
        <p:spPr>
          <a:xfrm>
            <a:off x="586132" y="4307439"/>
            <a:ext cx="6094602" cy="400110"/>
          </a:xfrm>
          <a:prstGeom prst="rect">
            <a:avLst/>
          </a:prstGeom>
          <a:noFill/>
        </p:spPr>
        <p:txBody>
          <a:bodyPr wrap="square">
            <a:spAutoFit/>
          </a:bodyPr>
          <a:lstStyle/>
          <a:p>
            <a:r>
              <a:rPr lang="en-IN" sz="2000" b="1" dirty="0"/>
              <a:t>C.ECONOMIC FEASIBILITY</a:t>
            </a:r>
          </a:p>
        </p:txBody>
      </p:sp>
      <p:sp>
        <p:nvSpPr>
          <p:cNvPr id="5" name="TextBox 4">
            <a:extLst>
              <a:ext uri="{FF2B5EF4-FFF2-40B4-BE49-F238E27FC236}">
                <a16:creationId xmlns:a16="http://schemas.microsoft.com/office/drawing/2014/main" id="{F65032AE-F5BE-723B-331D-666EE6FF5320}"/>
              </a:ext>
            </a:extLst>
          </p:cNvPr>
          <p:cNvSpPr txBox="1"/>
          <p:nvPr/>
        </p:nvSpPr>
        <p:spPr>
          <a:xfrm>
            <a:off x="586132" y="4907604"/>
            <a:ext cx="9788435" cy="1477328"/>
          </a:xfrm>
          <a:prstGeom prst="rect">
            <a:avLst/>
          </a:prstGeom>
          <a:noFill/>
        </p:spPr>
        <p:txBody>
          <a:bodyPr wrap="square" rtlCol="0">
            <a:spAutoFit/>
          </a:bodyPr>
          <a:lstStyle/>
          <a:p>
            <a:r>
              <a:rPr lang="en-US" dirty="0"/>
              <a:t>In this type of feasibility study, the benefits of the system to the organization are considered by taking into consideration the cost-benefit analysis. All the software and technologies used in our project free, open-source, and widely available, with each of the technologies having an extensive community support. This makes “E-Cosmetic Store” an economically feasible solution to the organizations that wish to implement it</a:t>
            </a:r>
            <a:endParaRPr lang="en-IN" dirty="0"/>
          </a:p>
        </p:txBody>
      </p:sp>
    </p:spTree>
    <p:extLst>
      <p:ext uri="{BB962C8B-B14F-4D97-AF65-F5344CB8AC3E}">
        <p14:creationId xmlns:p14="http://schemas.microsoft.com/office/powerpoint/2010/main" val="182519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A0ED69-F0E1-7514-F032-CCF28AEBFA13}"/>
              </a:ext>
            </a:extLst>
          </p:cNvPr>
          <p:cNvSpPr txBox="1"/>
          <p:nvPr/>
        </p:nvSpPr>
        <p:spPr>
          <a:xfrm>
            <a:off x="3879973" y="315399"/>
            <a:ext cx="4432054" cy="523220"/>
          </a:xfrm>
          <a:prstGeom prst="rect">
            <a:avLst/>
          </a:prstGeom>
          <a:noFill/>
        </p:spPr>
        <p:txBody>
          <a:bodyPr wrap="square">
            <a:spAutoFit/>
          </a:bodyPr>
          <a:lstStyle/>
          <a:p>
            <a:r>
              <a:rPr lang="en-US" sz="2800" b="1" dirty="0"/>
              <a:t>3.REQUIREMENTS FULFILLED </a:t>
            </a:r>
          </a:p>
        </p:txBody>
      </p:sp>
      <p:sp>
        <p:nvSpPr>
          <p:cNvPr id="5" name="TextBox 4">
            <a:extLst>
              <a:ext uri="{FF2B5EF4-FFF2-40B4-BE49-F238E27FC236}">
                <a16:creationId xmlns:a16="http://schemas.microsoft.com/office/drawing/2014/main" id="{35898615-409D-13F3-0C67-0A2D6BE69C2F}"/>
              </a:ext>
            </a:extLst>
          </p:cNvPr>
          <p:cNvSpPr txBox="1"/>
          <p:nvPr/>
        </p:nvSpPr>
        <p:spPr>
          <a:xfrm>
            <a:off x="670560" y="981940"/>
            <a:ext cx="6094602" cy="446276"/>
          </a:xfrm>
          <a:prstGeom prst="rect">
            <a:avLst/>
          </a:prstGeom>
          <a:noFill/>
        </p:spPr>
        <p:txBody>
          <a:bodyPr wrap="square">
            <a:spAutoFit/>
          </a:bodyPr>
          <a:lstStyle/>
          <a:p>
            <a:r>
              <a:rPr lang="en-IN" sz="2300" b="1" dirty="0"/>
              <a:t>3.1 FUNCTIONAL REQUIREMENTS</a:t>
            </a:r>
          </a:p>
        </p:txBody>
      </p:sp>
      <p:sp>
        <p:nvSpPr>
          <p:cNvPr id="6" name="TextBox 5">
            <a:extLst>
              <a:ext uri="{FF2B5EF4-FFF2-40B4-BE49-F238E27FC236}">
                <a16:creationId xmlns:a16="http://schemas.microsoft.com/office/drawing/2014/main" id="{DE033222-AAF6-3A6C-B2E6-196BECD8B86D}"/>
              </a:ext>
            </a:extLst>
          </p:cNvPr>
          <p:cNvSpPr txBox="1"/>
          <p:nvPr/>
        </p:nvSpPr>
        <p:spPr>
          <a:xfrm>
            <a:off x="670560" y="1514570"/>
            <a:ext cx="8429897" cy="2308324"/>
          </a:xfrm>
          <a:prstGeom prst="rect">
            <a:avLst/>
          </a:prstGeom>
          <a:noFill/>
        </p:spPr>
        <p:txBody>
          <a:bodyPr wrap="square" rtlCol="0">
            <a:spAutoFit/>
          </a:bodyPr>
          <a:lstStyle/>
          <a:p>
            <a:r>
              <a:rPr lang="en-US" dirty="0"/>
              <a:t>➢ Customers can browse through all available products. </a:t>
            </a:r>
          </a:p>
          <a:p>
            <a:r>
              <a:rPr lang="en-US" dirty="0"/>
              <a:t>➢ Customers can place orders for products and view their order history. </a:t>
            </a:r>
          </a:p>
          <a:p>
            <a:r>
              <a:rPr lang="en-US" dirty="0"/>
              <a:t>➢ Sellers can manage various product details like product price, adding new products, etc. </a:t>
            </a:r>
          </a:p>
          <a:p>
            <a:r>
              <a:rPr lang="en-US" dirty="0"/>
              <a:t>➢ Sellers can update the product details.</a:t>
            </a:r>
          </a:p>
          <a:p>
            <a:r>
              <a:rPr lang="en-US" dirty="0"/>
              <a:t>➢ Sellers can update their account details and delete their account if needed. </a:t>
            </a:r>
          </a:p>
          <a:p>
            <a:r>
              <a:rPr lang="en-US" dirty="0"/>
              <a:t>➢ Admins can delete sellers if the need arises. </a:t>
            </a:r>
          </a:p>
          <a:p>
            <a:r>
              <a:rPr lang="en-US" dirty="0"/>
              <a:t>➢ Admins can view all the orders placed by the customers.</a:t>
            </a:r>
            <a:endParaRPr lang="en-IN" dirty="0"/>
          </a:p>
        </p:txBody>
      </p:sp>
      <p:sp>
        <p:nvSpPr>
          <p:cNvPr id="7" name="TextBox 6">
            <a:extLst>
              <a:ext uri="{FF2B5EF4-FFF2-40B4-BE49-F238E27FC236}">
                <a16:creationId xmlns:a16="http://schemas.microsoft.com/office/drawing/2014/main" id="{D471BE96-0425-0725-A775-D1A1DB42D1C5}"/>
              </a:ext>
            </a:extLst>
          </p:cNvPr>
          <p:cNvSpPr txBox="1"/>
          <p:nvPr/>
        </p:nvSpPr>
        <p:spPr>
          <a:xfrm>
            <a:off x="670560" y="3909248"/>
            <a:ext cx="6094602" cy="446276"/>
          </a:xfrm>
          <a:prstGeom prst="rect">
            <a:avLst/>
          </a:prstGeom>
          <a:noFill/>
        </p:spPr>
        <p:txBody>
          <a:bodyPr wrap="square">
            <a:spAutoFit/>
          </a:bodyPr>
          <a:lstStyle/>
          <a:p>
            <a:r>
              <a:rPr lang="en-IN" sz="2300" b="1" dirty="0"/>
              <a:t>3.2 NON-FUNCTIONAL REQUIREMENTS</a:t>
            </a:r>
          </a:p>
        </p:txBody>
      </p:sp>
      <p:sp>
        <p:nvSpPr>
          <p:cNvPr id="8" name="TextBox 7">
            <a:extLst>
              <a:ext uri="{FF2B5EF4-FFF2-40B4-BE49-F238E27FC236}">
                <a16:creationId xmlns:a16="http://schemas.microsoft.com/office/drawing/2014/main" id="{9409C6B0-3BE1-EEA8-F2FB-0CCBA30F48F4}"/>
              </a:ext>
            </a:extLst>
          </p:cNvPr>
          <p:cNvSpPr txBox="1"/>
          <p:nvPr/>
        </p:nvSpPr>
        <p:spPr>
          <a:xfrm>
            <a:off x="670560" y="4355524"/>
            <a:ext cx="8299269" cy="2308324"/>
          </a:xfrm>
          <a:prstGeom prst="rect">
            <a:avLst/>
          </a:prstGeom>
          <a:noFill/>
        </p:spPr>
        <p:txBody>
          <a:bodyPr wrap="square" rtlCol="0">
            <a:spAutoFit/>
          </a:bodyPr>
          <a:lstStyle/>
          <a:p>
            <a:r>
              <a:rPr lang="en-US" dirty="0"/>
              <a:t>➢ Since the application uses lightweight and established software components that are also cross-platform, it is remarkably performant and has good support for every operating system. </a:t>
            </a:r>
          </a:p>
          <a:p>
            <a:r>
              <a:rPr lang="en-US" dirty="0"/>
              <a:t>➢ The use of React for front end and Spring Boot for back end delivers quick response times to admins and customers alike.</a:t>
            </a:r>
          </a:p>
          <a:p>
            <a:r>
              <a:rPr lang="en-US" dirty="0"/>
              <a:t>➢ Card-style UI and well-known icons and symbols used throughout the application provides a consistent theme and user-friendly interface that anyone can grasp easily, even without a technical background</a:t>
            </a:r>
            <a:endParaRPr lang="en-IN" dirty="0"/>
          </a:p>
        </p:txBody>
      </p:sp>
    </p:spTree>
    <p:extLst>
      <p:ext uri="{BB962C8B-B14F-4D97-AF65-F5344CB8AC3E}">
        <p14:creationId xmlns:p14="http://schemas.microsoft.com/office/powerpoint/2010/main" val="227267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322D5-CC32-E88C-E26D-B71979499FC2}"/>
              </a:ext>
            </a:extLst>
          </p:cNvPr>
          <p:cNvSpPr txBox="1"/>
          <p:nvPr/>
        </p:nvSpPr>
        <p:spPr>
          <a:xfrm>
            <a:off x="4561266" y="324108"/>
            <a:ext cx="3069467" cy="523220"/>
          </a:xfrm>
          <a:prstGeom prst="rect">
            <a:avLst/>
          </a:prstGeom>
          <a:noFill/>
        </p:spPr>
        <p:txBody>
          <a:bodyPr wrap="square">
            <a:spAutoFit/>
          </a:bodyPr>
          <a:lstStyle/>
          <a:p>
            <a:r>
              <a:rPr lang="en-US" sz="2800" b="1" dirty="0"/>
              <a:t>4. PROJECT DESIGN </a:t>
            </a:r>
          </a:p>
        </p:txBody>
      </p:sp>
      <p:sp>
        <p:nvSpPr>
          <p:cNvPr id="4" name="TextBox 3">
            <a:extLst>
              <a:ext uri="{FF2B5EF4-FFF2-40B4-BE49-F238E27FC236}">
                <a16:creationId xmlns:a16="http://schemas.microsoft.com/office/drawing/2014/main" id="{52D8C644-A915-4578-B76A-4075E74BE378}"/>
              </a:ext>
            </a:extLst>
          </p:cNvPr>
          <p:cNvSpPr txBox="1"/>
          <p:nvPr/>
        </p:nvSpPr>
        <p:spPr>
          <a:xfrm>
            <a:off x="670560" y="981940"/>
            <a:ext cx="2316480" cy="446276"/>
          </a:xfrm>
          <a:prstGeom prst="rect">
            <a:avLst/>
          </a:prstGeom>
          <a:noFill/>
        </p:spPr>
        <p:txBody>
          <a:bodyPr wrap="square">
            <a:spAutoFit/>
          </a:bodyPr>
          <a:lstStyle/>
          <a:p>
            <a:r>
              <a:rPr lang="en-IN" sz="2300" b="1" dirty="0"/>
              <a:t>4.1.DATA MODEL</a:t>
            </a:r>
          </a:p>
        </p:txBody>
      </p:sp>
      <p:sp>
        <p:nvSpPr>
          <p:cNvPr id="6" name="TextBox 5">
            <a:extLst>
              <a:ext uri="{FF2B5EF4-FFF2-40B4-BE49-F238E27FC236}">
                <a16:creationId xmlns:a16="http://schemas.microsoft.com/office/drawing/2014/main" id="{F5F7756B-BAA7-44CD-A434-F4B1A4DC8A6C}"/>
              </a:ext>
            </a:extLst>
          </p:cNvPr>
          <p:cNvSpPr txBox="1"/>
          <p:nvPr/>
        </p:nvSpPr>
        <p:spPr>
          <a:xfrm>
            <a:off x="670560" y="1495698"/>
            <a:ext cx="6490062" cy="369332"/>
          </a:xfrm>
          <a:prstGeom prst="rect">
            <a:avLst/>
          </a:prstGeom>
          <a:noFill/>
        </p:spPr>
        <p:txBody>
          <a:bodyPr wrap="square" rtlCol="0">
            <a:spAutoFit/>
          </a:bodyPr>
          <a:lstStyle/>
          <a:p>
            <a:r>
              <a:rPr lang="en-US" dirty="0"/>
              <a:t>❖ Tables Related to User Details </a:t>
            </a:r>
            <a:endParaRPr lang="en-IN" dirty="0"/>
          </a:p>
        </p:txBody>
      </p:sp>
      <p:pic>
        <p:nvPicPr>
          <p:cNvPr id="5" name="Picture 4">
            <a:extLst>
              <a:ext uri="{FF2B5EF4-FFF2-40B4-BE49-F238E27FC236}">
                <a16:creationId xmlns:a16="http://schemas.microsoft.com/office/drawing/2014/main" id="{EFD265FA-D0AC-3638-F81B-67830DA55783}"/>
              </a:ext>
            </a:extLst>
          </p:cNvPr>
          <p:cNvPicPr>
            <a:picLocks noChangeAspect="1"/>
          </p:cNvPicPr>
          <p:nvPr/>
        </p:nvPicPr>
        <p:blipFill>
          <a:blip r:embed="rId2"/>
          <a:stretch>
            <a:fillRect/>
          </a:stretch>
        </p:blipFill>
        <p:spPr>
          <a:xfrm>
            <a:off x="2255187" y="2236366"/>
            <a:ext cx="7681626" cy="2385267"/>
          </a:xfrm>
          <a:prstGeom prst="rect">
            <a:avLst/>
          </a:prstGeom>
        </p:spPr>
      </p:pic>
      <p:sp>
        <p:nvSpPr>
          <p:cNvPr id="7" name="TextBox 6">
            <a:extLst>
              <a:ext uri="{FF2B5EF4-FFF2-40B4-BE49-F238E27FC236}">
                <a16:creationId xmlns:a16="http://schemas.microsoft.com/office/drawing/2014/main" id="{082E7131-E711-BC39-0324-B3C7A0EDCB8F}"/>
              </a:ext>
            </a:extLst>
          </p:cNvPr>
          <p:cNvSpPr txBox="1"/>
          <p:nvPr/>
        </p:nvSpPr>
        <p:spPr>
          <a:xfrm>
            <a:off x="4310743" y="4786604"/>
            <a:ext cx="2849879" cy="338554"/>
          </a:xfrm>
          <a:prstGeom prst="rect">
            <a:avLst/>
          </a:prstGeom>
          <a:noFill/>
        </p:spPr>
        <p:txBody>
          <a:bodyPr wrap="square" rtlCol="0">
            <a:spAutoFit/>
          </a:bodyPr>
          <a:lstStyle/>
          <a:p>
            <a:pPr algn="ctr"/>
            <a:r>
              <a:rPr lang="en-IN" sz="1600" dirty="0"/>
              <a:t>4.1.1.Customer Table</a:t>
            </a:r>
          </a:p>
        </p:txBody>
      </p:sp>
      <p:pic>
        <p:nvPicPr>
          <p:cNvPr id="10" name="Picture 9">
            <a:extLst>
              <a:ext uri="{FF2B5EF4-FFF2-40B4-BE49-F238E27FC236}">
                <a16:creationId xmlns:a16="http://schemas.microsoft.com/office/drawing/2014/main" id="{39AAA8C2-C588-B541-648B-648C9AA1839F}"/>
              </a:ext>
            </a:extLst>
          </p:cNvPr>
          <p:cNvPicPr>
            <a:picLocks noChangeAspect="1"/>
          </p:cNvPicPr>
          <p:nvPr/>
        </p:nvPicPr>
        <p:blipFill>
          <a:blip r:embed="rId3"/>
          <a:stretch>
            <a:fillRect/>
          </a:stretch>
        </p:blipFill>
        <p:spPr>
          <a:xfrm>
            <a:off x="2354256" y="2125867"/>
            <a:ext cx="7483488" cy="2606266"/>
          </a:xfrm>
          <a:prstGeom prst="rect">
            <a:avLst/>
          </a:prstGeom>
        </p:spPr>
      </p:pic>
    </p:spTree>
    <p:extLst>
      <p:ext uri="{BB962C8B-B14F-4D97-AF65-F5344CB8AC3E}">
        <p14:creationId xmlns:p14="http://schemas.microsoft.com/office/powerpoint/2010/main" val="3474008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E43AC3-C6A4-C62F-BE3D-999CBB80EFD5}"/>
              </a:ext>
            </a:extLst>
          </p:cNvPr>
          <p:cNvPicPr>
            <a:picLocks noChangeAspect="1"/>
          </p:cNvPicPr>
          <p:nvPr/>
        </p:nvPicPr>
        <p:blipFill>
          <a:blip r:embed="rId2"/>
          <a:stretch>
            <a:fillRect/>
          </a:stretch>
        </p:blipFill>
        <p:spPr>
          <a:xfrm>
            <a:off x="1034478" y="999542"/>
            <a:ext cx="6614733" cy="1798476"/>
          </a:xfrm>
          <a:prstGeom prst="rect">
            <a:avLst/>
          </a:prstGeom>
        </p:spPr>
      </p:pic>
      <p:pic>
        <p:nvPicPr>
          <p:cNvPr id="7" name="Picture 6">
            <a:extLst>
              <a:ext uri="{FF2B5EF4-FFF2-40B4-BE49-F238E27FC236}">
                <a16:creationId xmlns:a16="http://schemas.microsoft.com/office/drawing/2014/main" id="{B911EE36-BA11-41C4-6DFE-298B05E05A74}"/>
              </a:ext>
            </a:extLst>
          </p:cNvPr>
          <p:cNvPicPr>
            <a:picLocks noChangeAspect="1"/>
          </p:cNvPicPr>
          <p:nvPr/>
        </p:nvPicPr>
        <p:blipFill>
          <a:blip r:embed="rId3"/>
          <a:stretch>
            <a:fillRect/>
          </a:stretch>
        </p:blipFill>
        <p:spPr>
          <a:xfrm>
            <a:off x="5444720" y="3731013"/>
            <a:ext cx="5464013" cy="1486029"/>
          </a:xfrm>
          <a:prstGeom prst="rect">
            <a:avLst/>
          </a:prstGeom>
        </p:spPr>
      </p:pic>
      <p:sp>
        <p:nvSpPr>
          <p:cNvPr id="8" name="TextBox 7">
            <a:extLst>
              <a:ext uri="{FF2B5EF4-FFF2-40B4-BE49-F238E27FC236}">
                <a16:creationId xmlns:a16="http://schemas.microsoft.com/office/drawing/2014/main" id="{9C7DF4A1-A02C-3C49-5D67-620C9369A9C3}"/>
              </a:ext>
            </a:extLst>
          </p:cNvPr>
          <p:cNvSpPr txBox="1"/>
          <p:nvPr/>
        </p:nvSpPr>
        <p:spPr>
          <a:xfrm>
            <a:off x="2640564" y="2931759"/>
            <a:ext cx="2556588" cy="369332"/>
          </a:xfrm>
          <a:prstGeom prst="rect">
            <a:avLst/>
          </a:prstGeom>
          <a:noFill/>
        </p:spPr>
        <p:txBody>
          <a:bodyPr wrap="square" rtlCol="0">
            <a:spAutoFit/>
          </a:bodyPr>
          <a:lstStyle/>
          <a:p>
            <a:r>
              <a:rPr lang="en-IN" dirty="0"/>
              <a:t>4.1.2.Address Table</a:t>
            </a:r>
          </a:p>
        </p:txBody>
      </p:sp>
      <p:sp>
        <p:nvSpPr>
          <p:cNvPr id="9" name="TextBox 8">
            <a:extLst>
              <a:ext uri="{FF2B5EF4-FFF2-40B4-BE49-F238E27FC236}">
                <a16:creationId xmlns:a16="http://schemas.microsoft.com/office/drawing/2014/main" id="{FEF25BD7-4942-7629-D62E-47BD1DB74164}"/>
              </a:ext>
            </a:extLst>
          </p:cNvPr>
          <p:cNvSpPr txBox="1"/>
          <p:nvPr/>
        </p:nvSpPr>
        <p:spPr>
          <a:xfrm>
            <a:off x="7122368" y="5407482"/>
            <a:ext cx="2556588" cy="369332"/>
          </a:xfrm>
          <a:prstGeom prst="rect">
            <a:avLst/>
          </a:prstGeom>
          <a:noFill/>
        </p:spPr>
        <p:txBody>
          <a:bodyPr wrap="square" rtlCol="0">
            <a:spAutoFit/>
          </a:bodyPr>
          <a:lstStyle/>
          <a:p>
            <a:r>
              <a:rPr lang="en-IN" dirty="0"/>
              <a:t>4.1.3.Admin Table</a:t>
            </a:r>
          </a:p>
        </p:txBody>
      </p:sp>
    </p:spTree>
    <p:extLst>
      <p:ext uri="{BB962C8B-B14F-4D97-AF65-F5344CB8AC3E}">
        <p14:creationId xmlns:p14="http://schemas.microsoft.com/office/powerpoint/2010/main" val="1749660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D6C39-EB87-44FD-56E2-180BC95D78A1}"/>
              </a:ext>
            </a:extLst>
          </p:cNvPr>
          <p:cNvPicPr>
            <a:picLocks noChangeAspect="1"/>
          </p:cNvPicPr>
          <p:nvPr/>
        </p:nvPicPr>
        <p:blipFill>
          <a:blip r:embed="rId2"/>
          <a:stretch>
            <a:fillRect/>
          </a:stretch>
        </p:blipFill>
        <p:spPr>
          <a:xfrm>
            <a:off x="1027639" y="583622"/>
            <a:ext cx="6553768" cy="1958510"/>
          </a:xfrm>
          <a:prstGeom prst="rect">
            <a:avLst/>
          </a:prstGeom>
        </p:spPr>
      </p:pic>
      <p:sp>
        <p:nvSpPr>
          <p:cNvPr id="8" name="TextBox 7">
            <a:extLst>
              <a:ext uri="{FF2B5EF4-FFF2-40B4-BE49-F238E27FC236}">
                <a16:creationId xmlns:a16="http://schemas.microsoft.com/office/drawing/2014/main" id="{C25643E4-F538-DA3C-7D27-25F43D3356C9}"/>
              </a:ext>
            </a:extLst>
          </p:cNvPr>
          <p:cNvSpPr txBox="1"/>
          <p:nvPr/>
        </p:nvSpPr>
        <p:spPr>
          <a:xfrm>
            <a:off x="2565920" y="2717660"/>
            <a:ext cx="2556588" cy="369332"/>
          </a:xfrm>
          <a:prstGeom prst="rect">
            <a:avLst/>
          </a:prstGeom>
          <a:noFill/>
        </p:spPr>
        <p:txBody>
          <a:bodyPr wrap="square" rtlCol="0">
            <a:spAutoFit/>
          </a:bodyPr>
          <a:lstStyle/>
          <a:p>
            <a:r>
              <a:rPr lang="en-IN" dirty="0"/>
              <a:t>4.1.4.Orders Table</a:t>
            </a:r>
          </a:p>
        </p:txBody>
      </p:sp>
      <p:sp>
        <p:nvSpPr>
          <p:cNvPr id="9" name="TextBox 8">
            <a:extLst>
              <a:ext uri="{FF2B5EF4-FFF2-40B4-BE49-F238E27FC236}">
                <a16:creationId xmlns:a16="http://schemas.microsoft.com/office/drawing/2014/main" id="{18A8902F-C7BE-09BD-340A-2A7E96B7EFDB}"/>
              </a:ext>
            </a:extLst>
          </p:cNvPr>
          <p:cNvSpPr txBox="1"/>
          <p:nvPr/>
        </p:nvSpPr>
        <p:spPr>
          <a:xfrm>
            <a:off x="7581407" y="5905046"/>
            <a:ext cx="2556588" cy="369332"/>
          </a:xfrm>
          <a:prstGeom prst="rect">
            <a:avLst/>
          </a:prstGeom>
          <a:noFill/>
        </p:spPr>
        <p:txBody>
          <a:bodyPr wrap="square" rtlCol="0">
            <a:spAutoFit/>
          </a:bodyPr>
          <a:lstStyle/>
          <a:p>
            <a:r>
              <a:rPr lang="en-IN" dirty="0"/>
              <a:t>4.1.5.OrderDetails  Table</a:t>
            </a:r>
          </a:p>
        </p:txBody>
      </p:sp>
      <p:pic>
        <p:nvPicPr>
          <p:cNvPr id="7" name="Picture 6">
            <a:extLst>
              <a:ext uri="{FF2B5EF4-FFF2-40B4-BE49-F238E27FC236}">
                <a16:creationId xmlns:a16="http://schemas.microsoft.com/office/drawing/2014/main" id="{0BDCFC4E-F3DB-41CA-A200-5AA018406A92}"/>
              </a:ext>
            </a:extLst>
          </p:cNvPr>
          <p:cNvPicPr/>
          <p:nvPr/>
        </p:nvPicPr>
        <p:blipFill>
          <a:blip r:embed="rId3">
            <a:extLst>
              <a:ext uri="{28A0092B-C50C-407E-A947-70E740481C1C}">
                <a14:useLocalDpi xmlns:a14="http://schemas.microsoft.com/office/drawing/2010/main" val="0"/>
              </a:ext>
            </a:extLst>
          </a:blip>
          <a:stretch>
            <a:fillRect/>
          </a:stretch>
        </p:blipFill>
        <p:spPr>
          <a:xfrm>
            <a:off x="4977198" y="3723780"/>
            <a:ext cx="6438900" cy="1813560"/>
          </a:xfrm>
          <a:prstGeom prst="rect">
            <a:avLst/>
          </a:prstGeom>
        </p:spPr>
      </p:pic>
    </p:spTree>
    <p:extLst>
      <p:ext uri="{BB962C8B-B14F-4D97-AF65-F5344CB8AC3E}">
        <p14:creationId xmlns:p14="http://schemas.microsoft.com/office/powerpoint/2010/main" val="122638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988773-1D51-D5CD-08D7-EF7FDE9AFF28}"/>
              </a:ext>
            </a:extLst>
          </p:cNvPr>
          <p:cNvPicPr>
            <a:picLocks noChangeAspect="1"/>
          </p:cNvPicPr>
          <p:nvPr/>
        </p:nvPicPr>
        <p:blipFill>
          <a:blip r:embed="rId2"/>
          <a:stretch>
            <a:fillRect/>
          </a:stretch>
        </p:blipFill>
        <p:spPr>
          <a:xfrm>
            <a:off x="777382" y="491932"/>
            <a:ext cx="7483488" cy="2606266"/>
          </a:xfrm>
          <a:prstGeom prst="rect">
            <a:avLst/>
          </a:prstGeom>
        </p:spPr>
      </p:pic>
      <p:sp>
        <p:nvSpPr>
          <p:cNvPr id="8" name="TextBox 7">
            <a:extLst>
              <a:ext uri="{FF2B5EF4-FFF2-40B4-BE49-F238E27FC236}">
                <a16:creationId xmlns:a16="http://schemas.microsoft.com/office/drawing/2014/main" id="{B2022FD9-E6E8-A6DB-4356-35F1A2E3169B}"/>
              </a:ext>
            </a:extLst>
          </p:cNvPr>
          <p:cNvSpPr txBox="1"/>
          <p:nvPr/>
        </p:nvSpPr>
        <p:spPr>
          <a:xfrm>
            <a:off x="6982576" y="6345246"/>
            <a:ext cx="2556588" cy="369332"/>
          </a:xfrm>
          <a:prstGeom prst="rect">
            <a:avLst/>
          </a:prstGeom>
          <a:noFill/>
        </p:spPr>
        <p:txBody>
          <a:bodyPr wrap="square" rtlCol="0">
            <a:spAutoFit/>
          </a:bodyPr>
          <a:lstStyle/>
          <a:p>
            <a:r>
              <a:rPr lang="en-IN" dirty="0"/>
              <a:t>4.1.7.Book Table</a:t>
            </a:r>
          </a:p>
        </p:txBody>
      </p:sp>
      <p:sp>
        <p:nvSpPr>
          <p:cNvPr id="9" name="TextBox 8">
            <a:extLst>
              <a:ext uri="{FF2B5EF4-FFF2-40B4-BE49-F238E27FC236}">
                <a16:creationId xmlns:a16="http://schemas.microsoft.com/office/drawing/2014/main" id="{6D960246-C627-C581-4B57-2BDEB9674B04}"/>
              </a:ext>
            </a:extLst>
          </p:cNvPr>
          <p:cNvSpPr txBox="1"/>
          <p:nvPr/>
        </p:nvSpPr>
        <p:spPr>
          <a:xfrm>
            <a:off x="1486679" y="3145357"/>
            <a:ext cx="2556588" cy="369332"/>
          </a:xfrm>
          <a:prstGeom prst="rect">
            <a:avLst/>
          </a:prstGeom>
          <a:noFill/>
        </p:spPr>
        <p:txBody>
          <a:bodyPr wrap="square" rtlCol="0">
            <a:spAutoFit/>
          </a:bodyPr>
          <a:lstStyle/>
          <a:p>
            <a:r>
              <a:rPr lang="en-IN" dirty="0"/>
              <a:t>4.1.6.Sellers Table</a:t>
            </a:r>
          </a:p>
        </p:txBody>
      </p:sp>
      <p:pic>
        <p:nvPicPr>
          <p:cNvPr id="6" name="Picture 5">
            <a:extLst>
              <a:ext uri="{FF2B5EF4-FFF2-40B4-BE49-F238E27FC236}">
                <a16:creationId xmlns:a16="http://schemas.microsoft.com/office/drawing/2014/main" id="{750BFD27-E841-4F16-BF17-A7EBB030E8CF}"/>
              </a:ext>
            </a:extLst>
          </p:cNvPr>
          <p:cNvPicPr/>
          <p:nvPr/>
        </p:nvPicPr>
        <p:blipFill>
          <a:blip r:embed="rId3">
            <a:extLst>
              <a:ext uri="{28A0092B-C50C-407E-A947-70E740481C1C}">
                <a14:useLocalDpi xmlns:a14="http://schemas.microsoft.com/office/drawing/2010/main" val="0"/>
              </a:ext>
            </a:extLst>
          </a:blip>
          <a:stretch>
            <a:fillRect/>
          </a:stretch>
        </p:blipFill>
        <p:spPr>
          <a:xfrm>
            <a:off x="4246091" y="3537447"/>
            <a:ext cx="6591300" cy="2368550"/>
          </a:xfrm>
          <a:prstGeom prst="rect">
            <a:avLst/>
          </a:prstGeom>
        </p:spPr>
      </p:pic>
    </p:spTree>
    <p:extLst>
      <p:ext uri="{BB962C8B-B14F-4D97-AF65-F5344CB8AC3E}">
        <p14:creationId xmlns:p14="http://schemas.microsoft.com/office/powerpoint/2010/main" val="1892573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84AFE5-CE1A-AB89-FA8A-6F9478B4780F}"/>
              </a:ext>
            </a:extLst>
          </p:cNvPr>
          <p:cNvPicPr>
            <a:picLocks noChangeAspect="1"/>
          </p:cNvPicPr>
          <p:nvPr/>
        </p:nvPicPr>
        <p:blipFill>
          <a:blip r:embed="rId2"/>
          <a:stretch>
            <a:fillRect/>
          </a:stretch>
        </p:blipFill>
        <p:spPr>
          <a:xfrm>
            <a:off x="2731478" y="1388451"/>
            <a:ext cx="6729043" cy="2270957"/>
          </a:xfrm>
          <a:prstGeom prst="rect">
            <a:avLst/>
          </a:prstGeom>
        </p:spPr>
      </p:pic>
      <p:sp>
        <p:nvSpPr>
          <p:cNvPr id="6" name="TextBox 5">
            <a:extLst>
              <a:ext uri="{FF2B5EF4-FFF2-40B4-BE49-F238E27FC236}">
                <a16:creationId xmlns:a16="http://schemas.microsoft.com/office/drawing/2014/main" id="{B48BAF89-CED3-9C54-9B51-54221267EB51}"/>
              </a:ext>
            </a:extLst>
          </p:cNvPr>
          <p:cNvSpPr txBox="1"/>
          <p:nvPr/>
        </p:nvSpPr>
        <p:spPr>
          <a:xfrm>
            <a:off x="4939006" y="3798500"/>
            <a:ext cx="2556588" cy="369332"/>
          </a:xfrm>
          <a:prstGeom prst="rect">
            <a:avLst/>
          </a:prstGeom>
          <a:noFill/>
        </p:spPr>
        <p:txBody>
          <a:bodyPr wrap="square" rtlCol="0">
            <a:spAutoFit/>
          </a:bodyPr>
          <a:lstStyle/>
          <a:p>
            <a:r>
              <a:rPr lang="en-IN" dirty="0"/>
              <a:t>4.1.8.Payments Table</a:t>
            </a:r>
          </a:p>
        </p:txBody>
      </p:sp>
    </p:spTree>
    <p:extLst>
      <p:ext uri="{BB962C8B-B14F-4D97-AF65-F5344CB8AC3E}">
        <p14:creationId xmlns:p14="http://schemas.microsoft.com/office/powerpoint/2010/main" val="296475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8F650-9FBD-C62C-DD35-F91E2F45E2EB}"/>
              </a:ext>
            </a:extLst>
          </p:cNvPr>
          <p:cNvSpPr txBox="1"/>
          <p:nvPr/>
        </p:nvSpPr>
        <p:spPr>
          <a:xfrm>
            <a:off x="653142" y="346214"/>
            <a:ext cx="3219062" cy="446276"/>
          </a:xfrm>
          <a:prstGeom prst="rect">
            <a:avLst/>
          </a:prstGeom>
          <a:noFill/>
        </p:spPr>
        <p:txBody>
          <a:bodyPr wrap="square">
            <a:spAutoFit/>
          </a:bodyPr>
          <a:lstStyle/>
          <a:p>
            <a:r>
              <a:rPr lang="en-IN" sz="2300" b="1" dirty="0"/>
              <a:t>USE CASE DIAGRAMS</a:t>
            </a:r>
          </a:p>
        </p:txBody>
      </p:sp>
      <p:pic>
        <p:nvPicPr>
          <p:cNvPr id="4" name="Picture 3">
            <a:extLst>
              <a:ext uri="{FF2B5EF4-FFF2-40B4-BE49-F238E27FC236}">
                <a16:creationId xmlns:a16="http://schemas.microsoft.com/office/drawing/2014/main" id="{4F2A2D22-3994-49F0-89E7-CC0D2585BDE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62630" y="803592"/>
            <a:ext cx="5666740" cy="5250815"/>
          </a:xfrm>
          <a:prstGeom prst="rect">
            <a:avLst/>
          </a:prstGeom>
          <a:noFill/>
          <a:ln>
            <a:noFill/>
          </a:ln>
        </p:spPr>
      </p:pic>
    </p:spTree>
    <p:extLst>
      <p:ext uri="{BB962C8B-B14F-4D97-AF65-F5344CB8AC3E}">
        <p14:creationId xmlns:p14="http://schemas.microsoft.com/office/powerpoint/2010/main" val="1649985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D790E8-C4DD-41A3-BFEF-A23A7FE1751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18522" y="772477"/>
            <a:ext cx="5354955" cy="5313045"/>
          </a:xfrm>
          <a:prstGeom prst="rect">
            <a:avLst/>
          </a:prstGeom>
          <a:noFill/>
          <a:ln>
            <a:noFill/>
          </a:ln>
        </p:spPr>
      </p:pic>
    </p:spTree>
    <p:extLst>
      <p:ext uri="{BB962C8B-B14F-4D97-AF65-F5344CB8AC3E}">
        <p14:creationId xmlns:p14="http://schemas.microsoft.com/office/powerpoint/2010/main" val="2620009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B7972D-4A26-48F2-8AB8-4413F44844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69615" y="990600"/>
            <a:ext cx="5652770" cy="4876800"/>
          </a:xfrm>
          <a:prstGeom prst="rect">
            <a:avLst/>
          </a:prstGeom>
          <a:noFill/>
          <a:ln>
            <a:noFill/>
          </a:ln>
        </p:spPr>
      </p:pic>
    </p:spTree>
    <p:extLst>
      <p:ext uri="{BB962C8B-B14F-4D97-AF65-F5344CB8AC3E}">
        <p14:creationId xmlns:p14="http://schemas.microsoft.com/office/powerpoint/2010/main" val="3220957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9F3626-2290-6359-1B11-F9DEDBEE0DDB}"/>
              </a:ext>
            </a:extLst>
          </p:cNvPr>
          <p:cNvSpPr txBox="1"/>
          <p:nvPr/>
        </p:nvSpPr>
        <p:spPr>
          <a:xfrm>
            <a:off x="1035342" y="824017"/>
            <a:ext cx="8721054" cy="5755422"/>
          </a:xfrm>
          <a:prstGeom prst="rect">
            <a:avLst/>
          </a:prstGeom>
          <a:noFill/>
        </p:spPr>
        <p:txBody>
          <a:bodyPr wrap="square">
            <a:spAutoFit/>
          </a:bodyPr>
          <a:lstStyle/>
          <a:p>
            <a:r>
              <a:rPr lang="en-US" sz="1600" b="1" dirty="0"/>
              <a:t>1. INTRODUCTION </a:t>
            </a:r>
          </a:p>
          <a:p>
            <a:r>
              <a:rPr lang="en-US" sz="1600" b="1" dirty="0"/>
              <a:t>2. PRODUCT OVERVIEW AND SUMMARY </a:t>
            </a:r>
          </a:p>
          <a:p>
            <a:r>
              <a:rPr lang="en-US" sz="1600" dirty="0"/>
              <a:t>2.1. Purpose </a:t>
            </a:r>
          </a:p>
          <a:p>
            <a:r>
              <a:rPr lang="en-US" sz="1600" dirty="0"/>
              <a:t>2.2. Scope </a:t>
            </a:r>
          </a:p>
          <a:p>
            <a:r>
              <a:rPr lang="en-US" sz="1600" dirty="0"/>
              <a:t>2.3. Overview </a:t>
            </a:r>
          </a:p>
          <a:p>
            <a:r>
              <a:rPr lang="en-US" sz="1600" dirty="0"/>
              <a:t>2.4. Feasibility Study </a:t>
            </a:r>
          </a:p>
          <a:p>
            <a:r>
              <a:rPr lang="en-US" sz="1600" b="1" dirty="0"/>
              <a:t>3. REQUIREMENTS FULFILLED </a:t>
            </a:r>
          </a:p>
          <a:p>
            <a:r>
              <a:rPr lang="en-US" sz="1600" dirty="0"/>
              <a:t>3.1. Functional Requirements </a:t>
            </a:r>
          </a:p>
          <a:p>
            <a:r>
              <a:rPr lang="en-US" sz="1600" dirty="0"/>
              <a:t>3.2. Non-Functional Requirements </a:t>
            </a:r>
          </a:p>
          <a:p>
            <a:r>
              <a:rPr lang="en-US" sz="1600" b="1" dirty="0"/>
              <a:t>4. PROJECT DESIGN </a:t>
            </a:r>
          </a:p>
          <a:p>
            <a:r>
              <a:rPr lang="en-US" sz="1600" dirty="0"/>
              <a:t>4.1. Data Model </a:t>
            </a:r>
          </a:p>
          <a:p>
            <a:r>
              <a:rPr lang="en-US" sz="1600" dirty="0"/>
              <a:t>4.2. Functional Decomposition Diagram </a:t>
            </a:r>
          </a:p>
          <a:p>
            <a:r>
              <a:rPr lang="en-US" sz="1600" dirty="0"/>
              <a:t>4.3. Use Case Diagram </a:t>
            </a:r>
          </a:p>
          <a:p>
            <a:r>
              <a:rPr lang="en-US" sz="1600" dirty="0"/>
              <a:t>4.4. Activity Diagram </a:t>
            </a:r>
          </a:p>
          <a:p>
            <a:r>
              <a:rPr lang="en-US" sz="1600" dirty="0"/>
              <a:t>4.5. Project Architecture </a:t>
            </a:r>
          </a:p>
          <a:p>
            <a:r>
              <a:rPr lang="en-US" sz="1600" dirty="0"/>
              <a:t>4.6. ER Diagram </a:t>
            </a:r>
          </a:p>
          <a:p>
            <a:r>
              <a:rPr lang="en-US" sz="1600" b="1" dirty="0"/>
              <a:t>5. PROJECT SCREENSHOT </a:t>
            </a:r>
          </a:p>
          <a:p>
            <a:r>
              <a:rPr lang="en-US" sz="1600" dirty="0"/>
              <a:t>5.1. Customer </a:t>
            </a:r>
          </a:p>
          <a:p>
            <a:r>
              <a:rPr lang="en-US" sz="1600" dirty="0"/>
              <a:t>5.2. Admin </a:t>
            </a:r>
          </a:p>
          <a:p>
            <a:r>
              <a:rPr lang="en-US" sz="1600" b="1" dirty="0"/>
              <a:t>6. TESTING </a:t>
            </a:r>
          </a:p>
          <a:p>
            <a:r>
              <a:rPr lang="en-US" sz="1600" b="1" dirty="0"/>
              <a:t>7. CONCLUSION </a:t>
            </a:r>
          </a:p>
          <a:p>
            <a:r>
              <a:rPr lang="en-US" sz="1600" b="1" dirty="0"/>
              <a:t>8. FUTURE SCOPE </a:t>
            </a:r>
          </a:p>
          <a:p>
            <a:r>
              <a:rPr lang="en-US" sz="1600" b="1" dirty="0"/>
              <a:t>9. REFERENCES</a:t>
            </a:r>
            <a:endParaRPr lang="en-IN" sz="1600" b="1" dirty="0"/>
          </a:p>
        </p:txBody>
      </p:sp>
      <p:sp>
        <p:nvSpPr>
          <p:cNvPr id="7" name="TextBox 6">
            <a:extLst>
              <a:ext uri="{FF2B5EF4-FFF2-40B4-BE49-F238E27FC236}">
                <a16:creationId xmlns:a16="http://schemas.microsoft.com/office/drawing/2014/main" id="{4E3AEA9F-FFC4-1807-9A0F-249B25DBF8AA}"/>
              </a:ext>
            </a:extLst>
          </p:cNvPr>
          <p:cNvSpPr txBox="1"/>
          <p:nvPr/>
        </p:nvSpPr>
        <p:spPr>
          <a:xfrm>
            <a:off x="4259861" y="186282"/>
            <a:ext cx="3236052" cy="523220"/>
          </a:xfrm>
          <a:prstGeom prst="rect">
            <a:avLst/>
          </a:prstGeom>
          <a:noFill/>
        </p:spPr>
        <p:txBody>
          <a:bodyPr wrap="square">
            <a:spAutoFit/>
          </a:bodyPr>
          <a:lstStyle/>
          <a:p>
            <a:pPr algn="ctr"/>
            <a:r>
              <a:rPr lang="en-US" sz="2800" b="1" dirty="0"/>
              <a:t>TABLE OF CONTENTS</a:t>
            </a:r>
          </a:p>
        </p:txBody>
      </p:sp>
    </p:spTree>
    <p:extLst>
      <p:ext uri="{BB962C8B-B14F-4D97-AF65-F5344CB8AC3E}">
        <p14:creationId xmlns:p14="http://schemas.microsoft.com/office/powerpoint/2010/main" val="1456400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EE0397-DE2D-A4C7-C2AA-96369A728EF0}"/>
              </a:ext>
            </a:extLst>
          </p:cNvPr>
          <p:cNvSpPr txBox="1"/>
          <p:nvPr/>
        </p:nvSpPr>
        <p:spPr>
          <a:xfrm>
            <a:off x="653142" y="346214"/>
            <a:ext cx="3074127" cy="446276"/>
          </a:xfrm>
          <a:prstGeom prst="rect">
            <a:avLst/>
          </a:prstGeom>
          <a:noFill/>
        </p:spPr>
        <p:txBody>
          <a:bodyPr wrap="square">
            <a:spAutoFit/>
          </a:bodyPr>
          <a:lstStyle/>
          <a:p>
            <a:r>
              <a:rPr lang="en-IN" sz="2300" b="1" dirty="0"/>
              <a:t>4.4.ACTIVITY DIAGRAM </a:t>
            </a:r>
          </a:p>
        </p:txBody>
      </p:sp>
      <p:pic>
        <p:nvPicPr>
          <p:cNvPr id="5" name="Picture 4">
            <a:extLst>
              <a:ext uri="{FF2B5EF4-FFF2-40B4-BE49-F238E27FC236}">
                <a16:creationId xmlns:a16="http://schemas.microsoft.com/office/drawing/2014/main" id="{EFA99DE9-41A9-4029-9A43-38A6753A39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79520" y="689610"/>
            <a:ext cx="4632960" cy="5478780"/>
          </a:xfrm>
          <a:prstGeom prst="rect">
            <a:avLst/>
          </a:prstGeom>
          <a:noFill/>
          <a:ln>
            <a:noFill/>
          </a:ln>
        </p:spPr>
      </p:pic>
    </p:spTree>
    <p:extLst>
      <p:ext uri="{BB962C8B-B14F-4D97-AF65-F5344CB8AC3E}">
        <p14:creationId xmlns:p14="http://schemas.microsoft.com/office/powerpoint/2010/main" val="62771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7BD9E1-0F0E-542A-E26A-14CBD93A25C0}"/>
              </a:ext>
            </a:extLst>
          </p:cNvPr>
          <p:cNvPicPr>
            <a:picLocks noChangeAspect="1"/>
          </p:cNvPicPr>
          <p:nvPr/>
        </p:nvPicPr>
        <p:blipFill>
          <a:blip r:embed="rId2"/>
          <a:stretch>
            <a:fillRect/>
          </a:stretch>
        </p:blipFill>
        <p:spPr>
          <a:xfrm>
            <a:off x="3323838" y="661601"/>
            <a:ext cx="5544324" cy="5534797"/>
          </a:xfrm>
          <a:prstGeom prst="rect">
            <a:avLst/>
          </a:prstGeom>
        </p:spPr>
      </p:pic>
    </p:spTree>
    <p:extLst>
      <p:ext uri="{BB962C8B-B14F-4D97-AF65-F5344CB8AC3E}">
        <p14:creationId xmlns:p14="http://schemas.microsoft.com/office/powerpoint/2010/main" val="1818049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DD53A3B-80DF-48C7-9416-5A6F3048F2F6}"/>
              </a:ext>
            </a:extLst>
          </p:cNvPr>
          <p:cNvSpPr>
            <a:spLocks noChangeArrowheads="1"/>
          </p:cNvSpPr>
          <p:nvPr/>
        </p:nvSpPr>
        <p:spPr bwMode="auto">
          <a:xfrm>
            <a:off x="9364672" y="60432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graphicFrame>
        <p:nvGraphicFramePr>
          <p:cNvPr id="4" name="Object 3">
            <a:extLst>
              <a:ext uri="{FF2B5EF4-FFF2-40B4-BE49-F238E27FC236}">
                <a16:creationId xmlns:a16="http://schemas.microsoft.com/office/drawing/2014/main" id="{99BAC0DA-4B28-452A-8E0F-15C30A794465}"/>
              </a:ext>
            </a:extLst>
          </p:cNvPr>
          <p:cNvGraphicFramePr>
            <a:graphicFrameLocks noChangeAspect="1"/>
          </p:cNvGraphicFramePr>
          <p:nvPr>
            <p:extLst>
              <p:ext uri="{D42A27DB-BD31-4B8C-83A1-F6EECF244321}">
                <p14:modId xmlns:p14="http://schemas.microsoft.com/office/powerpoint/2010/main" val="3244188353"/>
              </p:ext>
            </p:extLst>
          </p:nvPr>
        </p:nvGraphicFramePr>
        <p:xfrm>
          <a:off x="3361038" y="788987"/>
          <a:ext cx="4625975" cy="5280025"/>
        </p:xfrm>
        <a:graphic>
          <a:graphicData uri="http://schemas.openxmlformats.org/presentationml/2006/ole">
            <mc:AlternateContent xmlns:mc="http://schemas.openxmlformats.org/markup-compatibility/2006">
              <mc:Choice xmlns:v="urn:schemas-microsoft-com:vml" Requires="v">
                <p:oleObj spid="_x0000_s1029" name="Bitmap Image" r:id="rId3" imgW="4625741" imgH="5281118" progId="Paint.Picture">
                  <p:embed/>
                </p:oleObj>
              </mc:Choice>
              <mc:Fallback>
                <p:oleObj name="Bitmap Image" r:id="rId3" imgW="4625741" imgH="5281118"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038" y="788987"/>
                        <a:ext cx="4625975" cy="528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6477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1F3957-B51B-295D-261F-962C9F1BC30A}"/>
              </a:ext>
            </a:extLst>
          </p:cNvPr>
          <p:cNvSpPr txBox="1"/>
          <p:nvPr/>
        </p:nvSpPr>
        <p:spPr>
          <a:xfrm>
            <a:off x="653142" y="346214"/>
            <a:ext cx="3857898" cy="446276"/>
          </a:xfrm>
          <a:prstGeom prst="rect">
            <a:avLst/>
          </a:prstGeom>
          <a:noFill/>
        </p:spPr>
        <p:txBody>
          <a:bodyPr wrap="square">
            <a:spAutoFit/>
          </a:bodyPr>
          <a:lstStyle/>
          <a:p>
            <a:r>
              <a:rPr lang="en-IN" sz="2300" b="1" dirty="0"/>
              <a:t>4.5. PROJECT ARCHITECTURE</a:t>
            </a:r>
          </a:p>
        </p:txBody>
      </p:sp>
      <p:pic>
        <p:nvPicPr>
          <p:cNvPr id="4" name="Picture 3">
            <a:extLst>
              <a:ext uri="{FF2B5EF4-FFF2-40B4-BE49-F238E27FC236}">
                <a16:creationId xmlns:a16="http://schemas.microsoft.com/office/drawing/2014/main" id="{2F7A77E8-72E5-A107-2492-C20C65A2F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078" y="1341829"/>
            <a:ext cx="9309844" cy="5236787"/>
          </a:xfrm>
          <a:prstGeom prst="rect">
            <a:avLst/>
          </a:prstGeom>
        </p:spPr>
      </p:pic>
    </p:spTree>
    <p:extLst>
      <p:ext uri="{BB962C8B-B14F-4D97-AF65-F5344CB8AC3E}">
        <p14:creationId xmlns:p14="http://schemas.microsoft.com/office/powerpoint/2010/main" val="918429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40E9EB-63C3-A0FA-86F2-A5D7296A2083}"/>
              </a:ext>
            </a:extLst>
          </p:cNvPr>
          <p:cNvSpPr txBox="1"/>
          <p:nvPr/>
        </p:nvSpPr>
        <p:spPr>
          <a:xfrm>
            <a:off x="653142" y="346214"/>
            <a:ext cx="2351315" cy="446276"/>
          </a:xfrm>
          <a:prstGeom prst="rect">
            <a:avLst/>
          </a:prstGeom>
          <a:noFill/>
        </p:spPr>
        <p:txBody>
          <a:bodyPr wrap="square">
            <a:spAutoFit/>
          </a:bodyPr>
          <a:lstStyle/>
          <a:p>
            <a:r>
              <a:rPr lang="en-IN" sz="2300" b="1" dirty="0"/>
              <a:t>4.6. ER DIAGRAM</a:t>
            </a:r>
          </a:p>
        </p:txBody>
      </p:sp>
      <p:pic>
        <p:nvPicPr>
          <p:cNvPr id="5" name="Picture 4">
            <a:extLst>
              <a:ext uri="{FF2B5EF4-FFF2-40B4-BE49-F238E27FC236}">
                <a16:creationId xmlns:a16="http://schemas.microsoft.com/office/drawing/2014/main" id="{3535A7DC-5B6E-46F9-8157-176E5C26AB6C}"/>
              </a:ext>
            </a:extLst>
          </p:cNvPr>
          <p:cNvPicPr/>
          <p:nvPr/>
        </p:nvPicPr>
        <p:blipFill>
          <a:blip r:embed="rId2">
            <a:extLst>
              <a:ext uri="{28A0092B-C50C-407E-A947-70E740481C1C}">
                <a14:useLocalDpi xmlns:a14="http://schemas.microsoft.com/office/drawing/2010/main" val="0"/>
              </a:ext>
            </a:extLst>
          </a:blip>
          <a:stretch>
            <a:fillRect/>
          </a:stretch>
        </p:blipFill>
        <p:spPr>
          <a:xfrm>
            <a:off x="1569308" y="914400"/>
            <a:ext cx="8427308" cy="5029200"/>
          </a:xfrm>
          <a:prstGeom prst="rect">
            <a:avLst/>
          </a:prstGeom>
        </p:spPr>
      </p:pic>
    </p:spTree>
    <p:extLst>
      <p:ext uri="{BB962C8B-B14F-4D97-AF65-F5344CB8AC3E}">
        <p14:creationId xmlns:p14="http://schemas.microsoft.com/office/powerpoint/2010/main" val="1992158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30A72-838A-40B3-9F7F-CFCB7A9FB5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09816" y="778476"/>
            <a:ext cx="8464379" cy="5325761"/>
          </a:xfrm>
          <a:prstGeom prst="rect">
            <a:avLst/>
          </a:prstGeom>
          <a:noFill/>
          <a:ln>
            <a:noFill/>
          </a:ln>
        </p:spPr>
      </p:pic>
    </p:spTree>
    <p:extLst>
      <p:ext uri="{BB962C8B-B14F-4D97-AF65-F5344CB8AC3E}">
        <p14:creationId xmlns:p14="http://schemas.microsoft.com/office/powerpoint/2010/main" val="2078929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40E9EB-63C3-A0FA-86F2-A5D7296A2083}"/>
              </a:ext>
            </a:extLst>
          </p:cNvPr>
          <p:cNvSpPr txBox="1"/>
          <p:nvPr/>
        </p:nvSpPr>
        <p:spPr>
          <a:xfrm>
            <a:off x="653142" y="346214"/>
            <a:ext cx="2929813" cy="446276"/>
          </a:xfrm>
          <a:prstGeom prst="rect">
            <a:avLst/>
          </a:prstGeom>
          <a:noFill/>
        </p:spPr>
        <p:txBody>
          <a:bodyPr wrap="square">
            <a:spAutoFit/>
          </a:bodyPr>
          <a:lstStyle/>
          <a:p>
            <a:r>
              <a:rPr lang="en-IN" sz="2300" b="1" dirty="0"/>
              <a:t>4.7. CLASS DIAGRAM</a:t>
            </a:r>
          </a:p>
        </p:txBody>
      </p:sp>
      <p:pic>
        <p:nvPicPr>
          <p:cNvPr id="3" name="Picture 2">
            <a:extLst>
              <a:ext uri="{FF2B5EF4-FFF2-40B4-BE49-F238E27FC236}">
                <a16:creationId xmlns:a16="http://schemas.microsoft.com/office/drawing/2014/main" id="{22366678-A023-4F80-AC9D-EFF9408ADB2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77081" y="980123"/>
            <a:ext cx="7574692" cy="4897755"/>
          </a:xfrm>
          <a:prstGeom prst="rect">
            <a:avLst/>
          </a:prstGeom>
        </p:spPr>
      </p:pic>
    </p:spTree>
    <p:extLst>
      <p:ext uri="{BB962C8B-B14F-4D97-AF65-F5344CB8AC3E}">
        <p14:creationId xmlns:p14="http://schemas.microsoft.com/office/powerpoint/2010/main" val="2381621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40E9EB-63C3-A0FA-86F2-A5D7296A2083}"/>
              </a:ext>
            </a:extLst>
          </p:cNvPr>
          <p:cNvSpPr txBox="1"/>
          <p:nvPr/>
        </p:nvSpPr>
        <p:spPr>
          <a:xfrm>
            <a:off x="653142" y="346214"/>
            <a:ext cx="4404050" cy="446276"/>
          </a:xfrm>
          <a:prstGeom prst="rect">
            <a:avLst/>
          </a:prstGeom>
          <a:noFill/>
        </p:spPr>
        <p:txBody>
          <a:bodyPr wrap="square">
            <a:spAutoFit/>
          </a:bodyPr>
          <a:lstStyle/>
          <a:p>
            <a:r>
              <a:rPr lang="en-IN" sz="2300" b="1" dirty="0"/>
              <a:t>4.8. DATA FLOW DIAGRAM</a:t>
            </a:r>
          </a:p>
        </p:txBody>
      </p:sp>
      <p:pic>
        <p:nvPicPr>
          <p:cNvPr id="3" name="Picture 2">
            <a:extLst>
              <a:ext uri="{FF2B5EF4-FFF2-40B4-BE49-F238E27FC236}">
                <a16:creationId xmlns:a16="http://schemas.microsoft.com/office/drawing/2014/main" id="{C25CE0DB-06AC-49EB-8CE1-01BE3D8A7C9A}"/>
              </a:ext>
            </a:extLst>
          </p:cNvPr>
          <p:cNvPicPr/>
          <p:nvPr/>
        </p:nvPicPr>
        <p:blipFill>
          <a:blip r:embed="rId2">
            <a:extLst>
              <a:ext uri="{28A0092B-C50C-407E-A947-70E740481C1C}">
                <a14:useLocalDpi xmlns:a14="http://schemas.microsoft.com/office/drawing/2010/main" val="0"/>
              </a:ext>
            </a:extLst>
          </a:blip>
          <a:stretch>
            <a:fillRect/>
          </a:stretch>
        </p:blipFill>
        <p:spPr>
          <a:xfrm>
            <a:off x="2960370" y="1090613"/>
            <a:ext cx="6271260" cy="1022392"/>
          </a:xfrm>
          <a:prstGeom prst="rect">
            <a:avLst/>
          </a:prstGeom>
        </p:spPr>
      </p:pic>
      <p:pic>
        <p:nvPicPr>
          <p:cNvPr id="4" name="Picture 3">
            <a:extLst>
              <a:ext uri="{FF2B5EF4-FFF2-40B4-BE49-F238E27FC236}">
                <a16:creationId xmlns:a16="http://schemas.microsoft.com/office/drawing/2014/main" id="{37E18548-4904-486F-B27C-A89AF414100C}"/>
              </a:ext>
            </a:extLst>
          </p:cNvPr>
          <p:cNvPicPr/>
          <p:nvPr/>
        </p:nvPicPr>
        <p:blipFill>
          <a:blip r:embed="rId3">
            <a:extLst>
              <a:ext uri="{28A0092B-C50C-407E-A947-70E740481C1C}">
                <a14:useLocalDpi xmlns:a14="http://schemas.microsoft.com/office/drawing/2010/main" val="0"/>
              </a:ext>
            </a:extLst>
          </a:blip>
          <a:stretch>
            <a:fillRect/>
          </a:stretch>
        </p:blipFill>
        <p:spPr>
          <a:xfrm>
            <a:off x="3209925" y="3008871"/>
            <a:ext cx="5772150" cy="3472249"/>
          </a:xfrm>
          <a:prstGeom prst="rect">
            <a:avLst/>
          </a:prstGeom>
        </p:spPr>
      </p:pic>
    </p:spTree>
    <p:extLst>
      <p:ext uri="{BB962C8B-B14F-4D97-AF65-F5344CB8AC3E}">
        <p14:creationId xmlns:p14="http://schemas.microsoft.com/office/powerpoint/2010/main" val="2373350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C48A28-44B2-4C71-9BDF-C8E41E417A26}"/>
              </a:ext>
            </a:extLst>
          </p:cNvPr>
          <p:cNvPicPr/>
          <p:nvPr/>
        </p:nvPicPr>
        <p:blipFill>
          <a:blip r:embed="rId2">
            <a:extLst>
              <a:ext uri="{28A0092B-C50C-407E-A947-70E740481C1C}">
                <a14:useLocalDpi xmlns:a14="http://schemas.microsoft.com/office/drawing/2010/main" val="0"/>
              </a:ext>
            </a:extLst>
          </a:blip>
          <a:stretch>
            <a:fillRect/>
          </a:stretch>
        </p:blipFill>
        <p:spPr>
          <a:xfrm>
            <a:off x="1841157" y="667265"/>
            <a:ext cx="7390473" cy="5684108"/>
          </a:xfrm>
          <a:prstGeom prst="rect">
            <a:avLst/>
          </a:prstGeom>
        </p:spPr>
      </p:pic>
    </p:spTree>
    <p:extLst>
      <p:ext uri="{BB962C8B-B14F-4D97-AF65-F5344CB8AC3E}">
        <p14:creationId xmlns:p14="http://schemas.microsoft.com/office/powerpoint/2010/main" val="954589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8D99DC-54D2-40F8-A364-721221A1A92D}"/>
              </a:ext>
            </a:extLst>
          </p:cNvPr>
          <p:cNvPicPr/>
          <p:nvPr/>
        </p:nvPicPr>
        <p:blipFill>
          <a:blip r:embed="rId2">
            <a:extLst>
              <a:ext uri="{28A0092B-C50C-407E-A947-70E740481C1C}">
                <a14:useLocalDpi xmlns:a14="http://schemas.microsoft.com/office/drawing/2010/main" val="0"/>
              </a:ext>
            </a:extLst>
          </a:blip>
          <a:stretch>
            <a:fillRect/>
          </a:stretch>
        </p:blipFill>
        <p:spPr>
          <a:xfrm>
            <a:off x="1421027" y="792490"/>
            <a:ext cx="8377881" cy="4877425"/>
          </a:xfrm>
          <a:prstGeom prst="rect">
            <a:avLst/>
          </a:prstGeom>
        </p:spPr>
      </p:pic>
    </p:spTree>
    <p:extLst>
      <p:ext uri="{BB962C8B-B14F-4D97-AF65-F5344CB8AC3E}">
        <p14:creationId xmlns:p14="http://schemas.microsoft.com/office/powerpoint/2010/main" val="3365936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E12315-1952-C1A2-4B32-35D67ECF115C}"/>
              </a:ext>
            </a:extLst>
          </p:cNvPr>
          <p:cNvSpPr txBox="1"/>
          <p:nvPr/>
        </p:nvSpPr>
        <p:spPr>
          <a:xfrm>
            <a:off x="4598565" y="184449"/>
            <a:ext cx="2994870" cy="523220"/>
          </a:xfrm>
          <a:prstGeom prst="rect">
            <a:avLst/>
          </a:prstGeom>
          <a:noFill/>
        </p:spPr>
        <p:txBody>
          <a:bodyPr wrap="square">
            <a:spAutoFit/>
          </a:bodyPr>
          <a:lstStyle/>
          <a:p>
            <a:r>
              <a:rPr lang="en-IN" sz="2800" b="1" dirty="0"/>
              <a:t>1. INTRODUCTION </a:t>
            </a:r>
          </a:p>
        </p:txBody>
      </p:sp>
      <p:sp>
        <p:nvSpPr>
          <p:cNvPr id="4" name="TextBox 3">
            <a:extLst>
              <a:ext uri="{FF2B5EF4-FFF2-40B4-BE49-F238E27FC236}">
                <a16:creationId xmlns:a16="http://schemas.microsoft.com/office/drawing/2014/main" id="{A65FDC16-ECEC-131D-7DA7-222170BFE5E5}"/>
              </a:ext>
            </a:extLst>
          </p:cNvPr>
          <p:cNvSpPr txBox="1"/>
          <p:nvPr/>
        </p:nvSpPr>
        <p:spPr>
          <a:xfrm>
            <a:off x="601211" y="1048624"/>
            <a:ext cx="10989578"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Whenever we need something that we don't have, we go to a store and purchase it. But sometimes, even in the store those items are not available, Other options such as supermarkets or malls exist. But its not always accessible to go to a place to get things, hence shopping online is very convenient.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project "E-</a:t>
            </a:r>
            <a:r>
              <a:rPr lang="en-US" dirty="0" err="1"/>
              <a:t>BookStore</a:t>
            </a:r>
            <a:r>
              <a:rPr lang="en-US" dirty="0"/>
              <a:t>" is an effort to cater the people by providing them with books of various genres.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a customer’s point of view, they can browse through a catalogue of books, add books to their cart and place orders. Customers can even create an account and add addresses. They can easily browse books via category feature.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admin’s point of view, the admin can view seller details, customer details, order details and can also delete seller accounts if needed, update their account.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seller’s point of view, they can add a product, update the product, new sellers can register their account, login to their account, update their account details .</a:t>
            </a:r>
          </a:p>
        </p:txBody>
      </p:sp>
    </p:spTree>
    <p:extLst>
      <p:ext uri="{BB962C8B-B14F-4D97-AF65-F5344CB8AC3E}">
        <p14:creationId xmlns:p14="http://schemas.microsoft.com/office/powerpoint/2010/main" val="3429733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t="12748" b="5984"/>
          <a:stretch>
            <a:fillRect/>
          </a:stretch>
        </p:blipFill>
        <p:spPr bwMode="auto">
          <a:xfrm>
            <a:off x="2070958" y="1000108"/>
            <a:ext cx="8050085" cy="4857784"/>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t="13333" b="4444"/>
          <a:stretch>
            <a:fillRect/>
          </a:stretch>
        </p:blipFill>
        <p:spPr bwMode="auto">
          <a:xfrm>
            <a:off x="2166910" y="1000108"/>
            <a:ext cx="8215338" cy="4572032"/>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t="13672" b="6250"/>
          <a:stretch>
            <a:fillRect/>
          </a:stretch>
        </p:blipFill>
        <p:spPr bwMode="auto">
          <a:xfrm>
            <a:off x="1738282" y="1000108"/>
            <a:ext cx="8501122" cy="464347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6).png"/>
          <p:cNvPicPr>
            <a:picLocks noChangeAspect="1"/>
          </p:cNvPicPr>
          <p:nvPr/>
        </p:nvPicPr>
        <p:blipFill>
          <a:blip r:embed="rId2"/>
          <a:srcRect t="12481" b="4144"/>
          <a:stretch>
            <a:fillRect/>
          </a:stretch>
        </p:blipFill>
        <p:spPr>
          <a:xfrm>
            <a:off x="2024034" y="1500174"/>
            <a:ext cx="8286808" cy="42862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t="13672" b="6250"/>
          <a:stretch>
            <a:fillRect/>
          </a:stretch>
        </p:blipFill>
        <p:spPr bwMode="auto">
          <a:xfrm>
            <a:off x="2095472" y="1000108"/>
            <a:ext cx="8358246" cy="4786346"/>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t="13672" b="6250"/>
          <a:stretch>
            <a:fillRect/>
          </a:stretch>
        </p:blipFill>
        <p:spPr bwMode="auto">
          <a:xfrm>
            <a:off x="1809720" y="1000108"/>
            <a:ext cx="8215370" cy="5214974"/>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t="12695" r="2269" b="5273"/>
          <a:stretch>
            <a:fillRect/>
          </a:stretch>
        </p:blipFill>
        <p:spPr bwMode="auto">
          <a:xfrm>
            <a:off x="1738282" y="785794"/>
            <a:ext cx="8715436" cy="5143536"/>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t="13672" b="6250"/>
          <a:stretch>
            <a:fillRect/>
          </a:stretch>
        </p:blipFill>
        <p:spPr bwMode="auto">
          <a:xfrm>
            <a:off x="1738282" y="1000108"/>
            <a:ext cx="8572560" cy="4929222"/>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t="12695" b="6250"/>
          <a:stretch>
            <a:fillRect/>
          </a:stretch>
        </p:blipFill>
        <p:spPr bwMode="auto">
          <a:xfrm>
            <a:off x="1881158" y="928670"/>
            <a:ext cx="8572560" cy="5143536"/>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t="13672" r="73" b="6250"/>
          <a:stretch>
            <a:fillRect/>
          </a:stretch>
        </p:blipFill>
        <p:spPr bwMode="auto">
          <a:xfrm>
            <a:off x="1738282" y="1000108"/>
            <a:ext cx="8715436" cy="4357718"/>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46FACF-8538-0E13-448F-F9E847167848}"/>
              </a:ext>
            </a:extLst>
          </p:cNvPr>
          <p:cNvSpPr txBox="1"/>
          <p:nvPr/>
        </p:nvSpPr>
        <p:spPr>
          <a:xfrm>
            <a:off x="3022483" y="176061"/>
            <a:ext cx="6147033" cy="523220"/>
          </a:xfrm>
          <a:prstGeom prst="rect">
            <a:avLst/>
          </a:prstGeom>
          <a:noFill/>
        </p:spPr>
        <p:txBody>
          <a:bodyPr wrap="square">
            <a:spAutoFit/>
          </a:bodyPr>
          <a:lstStyle/>
          <a:p>
            <a:r>
              <a:rPr lang="en-US" sz="2800" b="1" dirty="0"/>
              <a:t>2. PRODUCT OVERVIEW AND SUMMARY</a:t>
            </a:r>
            <a:endParaRPr lang="en-IN" sz="2800" b="1" dirty="0"/>
          </a:p>
        </p:txBody>
      </p:sp>
      <p:sp>
        <p:nvSpPr>
          <p:cNvPr id="7" name="TextBox 6">
            <a:extLst>
              <a:ext uri="{FF2B5EF4-FFF2-40B4-BE49-F238E27FC236}">
                <a16:creationId xmlns:a16="http://schemas.microsoft.com/office/drawing/2014/main" id="{1C67DE27-4167-FFA6-3B42-260EDE7B8777}"/>
              </a:ext>
            </a:extLst>
          </p:cNvPr>
          <p:cNvSpPr txBox="1"/>
          <p:nvPr/>
        </p:nvSpPr>
        <p:spPr>
          <a:xfrm>
            <a:off x="614494" y="1016827"/>
            <a:ext cx="6094602" cy="446276"/>
          </a:xfrm>
          <a:prstGeom prst="rect">
            <a:avLst/>
          </a:prstGeom>
          <a:noFill/>
        </p:spPr>
        <p:txBody>
          <a:bodyPr wrap="square">
            <a:spAutoFit/>
          </a:bodyPr>
          <a:lstStyle/>
          <a:p>
            <a:r>
              <a:rPr lang="en-IN" sz="2300" b="1" dirty="0"/>
              <a:t>2.1. PURPOSE</a:t>
            </a:r>
          </a:p>
        </p:txBody>
      </p:sp>
      <p:sp>
        <p:nvSpPr>
          <p:cNvPr id="9" name="TextBox 8">
            <a:extLst>
              <a:ext uri="{FF2B5EF4-FFF2-40B4-BE49-F238E27FC236}">
                <a16:creationId xmlns:a16="http://schemas.microsoft.com/office/drawing/2014/main" id="{5F3BEF52-43C7-A880-0755-617B3B0DA67B}"/>
              </a:ext>
            </a:extLst>
          </p:cNvPr>
          <p:cNvSpPr txBox="1"/>
          <p:nvPr/>
        </p:nvSpPr>
        <p:spPr>
          <a:xfrm>
            <a:off x="616940" y="1648085"/>
            <a:ext cx="11306262" cy="646331"/>
          </a:xfrm>
          <a:prstGeom prst="rect">
            <a:avLst/>
          </a:prstGeom>
          <a:noFill/>
        </p:spPr>
        <p:txBody>
          <a:bodyPr wrap="square">
            <a:spAutoFit/>
          </a:bodyPr>
          <a:lstStyle/>
          <a:p>
            <a:r>
              <a:rPr lang="en-US" dirty="0"/>
              <a:t>Our project, “E-</a:t>
            </a:r>
            <a:r>
              <a:rPr lang="en-US" dirty="0" err="1"/>
              <a:t>BookStore</a:t>
            </a:r>
            <a:r>
              <a:rPr lang="en-US" dirty="0"/>
              <a:t>”, is a web-based online e-commerce website which aims to provide users with an easy to navigate and visually appealing medium to browse through a catalogue of books and shop for the books they desire.</a:t>
            </a:r>
            <a:endParaRPr lang="en-IN" dirty="0"/>
          </a:p>
        </p:txBody>
      </p:sp>
      <p:sp>
        <p:nvSpPr>
          <p:cNvPr id="11" name="TextBox 10">
            <a:extLst>
              <a:ext uri="{FF2B5EF4-FFF2-40B4-BE49-F238E27FC236}">
                <a16:creationId xmlns:a16="http://schemas.microsoft.com/office/drawing/2014/main" id="{9F288B5B-8B86-0882-009F-A34DC3224B3C}"/>
              </a:ext>
            </a:extLst>
          </p:cNvPr>
          <p:cNvSpPr txBox="1"/>
          <p:nvPr/>
        </p:nvSpPr>
        <p:spPr>
          <a:xfrm>
            <a:off x="614494" y="2634035"/>
            <a:ext cx="6094602" cy="446276"/>
          </a:xfrm>
          <a:prstGeom prst="rect">
            <a:avLst/>
          </a:prstGeom>
          <a:noFill/>
        </p:spPr>
        <p:txBody>
          <a:bodyPr wrap="square">
            <a:spAutoFit/>
          </a:bodyPr>
          <a:lstStyle/>
          <a:p>
            <a:r>
              <a:rPr lang="en-IN" sz="2300" b="1" dirty="0"/>
              <a:t>2.2. SCOPE</a:t>
            </a:r>
          </a:p>
        </p:txBody>
      </p:sp>
      <p:sp>
        <p:nvSpPr>
          <p:cNvPr id="13" name="TextBox 12">
            <a:extLst>
              <a:ext uri="{FF2B5EF4-FFF2-40B4-BE49-F238E27FC236}">
                <a16:creationId xmlns:a16="http://schemas.microsoft.com/office/drawing/2014/main" id="{37BA0750-FBDC-26EE-2D10-AEECB1D85D39}"/>
              </a:ext>
            </a:extLst>
          </p:cNvPr>
          <p:cNvSpPr txBox="1"/>
          <p:nvPr/>
        </p:nvSpPr>
        <p:spPr>
          <a:xfrm>
            <a:off x="614494" y="3465348"/>
            <a:ext cx="11247539" cy="2585323"/>
          </a:xfrm>
          <a:prstGeom prst="rect">
            <a:avLst/>
          </a:prstGeom>
          <a:noFill/>
        </p:spPr>
        <p:txBody>
          <a:bodyPr wrap="square">
            <a:spAutoFit/>
          </a:bodyPr>
          <a:lstStyle/>
          <a:p>
            <a:pPr marL="342900" indent="-342900">
              <a:buFont typeface="Arial" panose="020B0604020202020204" pitchFamily="34" charset="0"/>
              <a:buChar char="•"/>
            </a:pPr>
            <a:r>
              <a:rPr lang="en-US" dirty="0"/>
              <a:t>“E-</a:t>
            </a:r>
            <a:r>
              <a:rPr lang="en-US" dirty="0" err="1"/>
              <a:t>BookStore</a:t>
            </a:r>
            <a:r>
              <a:rPr lang="en-US" dirty="0"/>
              <a:t>” aims to deliver a web-based application that hosts a wide collection of books that users can browse through. Users can add books to cart and place orders for each book. They can update their profile, add delivery address and add payment details.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They can view their current order as well. Seller can manage various book details like price, adding new books, updating existing books etc.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t>
            </a:r>
            <a:r>
              <a:rPr lang="en-US" dirty="0" err="1"/>
              <a:t>BookStore</a:t>
            </a:r>
            <a:r>
              <a:rPr lang="en-US" dirty="0"/>
              <a:t> is only an interface for both customers (for browsing and shopping for books) and sellers (for managing books).</a:t>
            </a:r>
            <a:endParaRPr lang="en-IN" dirty="0"/>
          </a:p>
        </p:txBody>
      </p:sp>
    </p:spTree>
    <p:extLst>
      <p:ext uri="{BB962C8B-B14F-4D97-AF65-F5344CB8AC3E}">
        <p14:creationId xmlns:p14="http://schemas.microsoft.com/office/powerpoint/2010/main" val="2706048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t="13672" b="6250"/>
          <a:stretch>
            <a:fillRect/>
          </a:stretch>
        </p:blipFill>
        <p:spPr bwMode="auto">
          <a:xfrm>
            <a:off x="1952596" y="1000108"/>
            <a:ext cx="8286808" cy="5143536"/>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t="13672" b="6250"/>
          <a:stretch>
            <a:fillRect/>
          </a:stretch>
        </p:blipFill>
        <p:spPr bwMode="auto">
          <a:xfrm>
            <a:off x="1809720" y="1000108"/>
            <a:ext cx="8501122" cy="5214974"/>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t="13672" b="6250"/>
          <a:stretch>
            <a:fillRect/>
          </a:stretch>
        </p:blipFill>
        <p:spPr bwMode="auto">
          <a:xfrm>
            <a:off x="1952596" y="714356"/>
            <a:ext cx="8429684" cy="5429288"/>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t="13672" b="6250"/>
          <a:stretch>
            <a:fillRect/>
          </a:stretch>
        </p:blipFill>
        <p:spPr bwMode="auto">
          <a:xfrm>
            <a:off x="1881158" y="1000108"/>
            <a:ext cx="8501122" cy="464347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t="13672" b="6250"/>
          <a:stretch>
            <a:fillRect/>
          </a:stretch>
        </p:blipFill>
        <p:spPr bwMode="auto">
          <a:xfrm>
            <a:off x="1881158" y="1000108"/>
            <a:ext cx="8501122" cy="5214974"/>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3CA265-714D-4C35-BC4A-6A52C0811EDB}"/>
              </a:ext>
            </a:extLst>
          </p:cNvPr>
          <p:cNvSpPr txBox="1"/>
          <p:nvPr/>
        </p:nvSpPr>
        <p:spPr>
          <a:xfrm>
            <a:off x="4834322" y="818248"/>
            <a:ext cx="1815433" cy="523220"/>
          </a:xfrm>
          <a:prstGeom prst="rect">
            <a:avLst/>
          </a:prstGeom>
          <a:noFill/>
        </p:spPr>
        <p:txBody>
          <a:bodyPr wrap="square">
            <a:spAutoFit/>
          </a:bodyPr>
          <a:lstStyle/>
          <a:p>
            <a:r>
              <a:rPr lang="en-US" sz="2800" b="1" dirty="0"/>
              <a:t>6. TESTING</a:t>
            </a:r>
            <a:endParaRPr lang="en-IN" sz="2800" b="1" dirty="0"/>
          </a:p>
        </p:txBody>
      </p:sp>
      <p:sp>
        <p:nvSpPr>
          <p:cNvPr id="3" name="TextBox 2">
            <a:extLst>
              <a:ext uri="{FF2B5EF4-FFF2-40B4-BE49-F238E27FC236}">
                <a16:creationId xmlns:a16="http://schemas.microsoft.com/office/drawing/2014/main" id="{185143A7-2676-FDA0-7A52-06ADDC9940DC}"/>
              </a:ext>
            </a:extLst>
          </p:cNvPr>
          <p:cNvSpPr txBox="1"/>
          <p:nvPr/>
        </p:nvSpPr>
        <p:spPr>
          <a:xfrm>
            <a:off x="1366231" y="1740108"/>
            <a:ext cx="9459535" cy="3139321"/>
          </a:xfrm>
          <a:prstGeom prst="rect">
            <a:avLst/>
          </a:prstGeom>
          <a:noFill/>
        </p:spPr>
        <p:txBody>
          <a:bodyPr wrap="square" rtlCol="0">
            <a:spAutoFit/>
          </a:bodyPr>
          <a:lstStyle/>
          <a:p>
            <a:r>
              <a:rPr lang="en-US" dirty="0"/>
              <a:t>One of the main purposes of testing is to validate and verify that the system works as intended.</a:t>
            </a:r>
          </a:p>
          <a:p>
            <a:endParaRPr lang="en-US" dirty="0"/>
          </a:p>
          <a:p>
            <a:r>
              <a:rPr lang="en-US" dirty="0"/>
              <a:t>No program or system design is perfect. However, if we implement the system without proper testing, then it may cause problems and lead to a bad user experience. </a:t>
            </a:r>
          </a:p>
          <a:p>
            <a:endParaRPr lang="en-US" dirty="0"/>
          </a:p>
          <a:p>
            <a:r>
              <a:rPr lang="en-US" dirty="0"/>
              <a:t>Testing and checking outcomes of each test gives us the best chance to detect and correct errors before the system is implemented in a production environment. </a:t>
            </a:r>
          </a:p>
          <a:p>
            <a:endParaRPr lang="en-US" dirty="0"/>
          </a:p>
          <a:p>
            <a:r>
              <a:rPr lang="en-US" dirty="0"/>
              <a:t>In the course of our project, we made an effort to manually test each component. </a:t>
            </a:r>
          </a:p>
          <a:p>
            <a:endParaRPr lang="en-US" dirty="0"/>
          </a:p>
          <a:p>
            <a:r>
              <a:rPr lang="en-US" dirty="0"/>
              <a:t>In all cases, we obtained the desired results as demonstrated below. </a:t>
            </a:r>
            <a:endParaRPr lang="en-IN" dirty="0"/>
          </a:p>
        </p:txBody>
      </p:sp>
    </p:spTree>
    <p:extLst>
      <p:ext uri="{BB962C8B-B14F-4D97-AF65-F5344CB8AC3E}">
        <p14:creationId xmlns:p14="http://schemas.microsoft.com/office/powerpoint/2010/main" val="2328756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B00514-2676-5ACD-7B21-650154FC7906}"/>
              </a:ext>
            </a:extLst>
          </p:cNvPr>
          <p:cNvSpPr txBox="1"/>
          <p:nvPr/>
        </p:nvSpPr>
        <p:spPr>
          <a:xfrm>
            <a:off x="452844" y="285255"/>
            <a:ext cx="4833259" cy="446276"/>
          </a:xfrm>
          <a:prstGeom prst="rect">
            <a:avLst/>
          </a:prstGeom>
          <a:noFill/>
        </p:spPr>
        <p:txBody>
          <a:bodyPr wrap="square">
            <a:spAutoFit/>
          </a:bodyPr>
          <a:lstStyle/>
          <a:p>
            <a:r>
              <a:rPr lang="en-IN" sz="2300" b="1" dirty="0"/>
              <a:t>A. CUSTOMER FEATURES TEST</a:t>
            </a:r>
          </a:p>
        </p:txBody>
      </p:sp>
      <p:pic>
        <p:nvPicPr>
          <p:cNvPr id="12" name="Picture 11">
            <a:extLst>
              <a:ext uri="{FF2B5EF4-FFF2-40B4-BE49-F238E27FC236}">
                <a16:creationId xmlns:a16="http://schemas.microsoft.com/office/drawing/2014/main" id="{EAC3DBFE-B2C0-3130-A6F6-CFB9742D4748}"/>
              </a:ext>
            </a:extLst>
          </p:cNvPr>
          <p:cNvPicPr>
            <a:picLocks noChangeAspect="1"/>
          </p:cNvPicPr>
          <p:nvPr/>
        </p:nvPicPr>
        <p:blipFill>
          <a:blip r:embed="rId2"/>
          <a:stretch>
            <a:fillRect/>
          </a:stretch>
        </p:blipFill>
        <p:spPr>
          <a:xfrm>
            <a:off x="3047574" y="914105"/>
            <a:ext cx="6096851" cy="5658640"/>
          </a:xfrm>
          <a:prstGeom prst="rect">
            <a:avLst/>
          </a:prstGeom>
        </p:spPr>
      </p:pic>
    </p:spTree>
    <p:extLst>
      <p:ext uri="{BB962C8B-B14F-4D97-AF65-F5344CB8AC3E}">
        <p14:creationId xmlns:p14="http://schemas.microsoft.com/office/powerpoint/2010/main" val="146651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E1744-8769-1341-3A0A-47CFB282860A}"/>
              </a:ext>
            </a:extLst>
          </p:cNvPr>
          <p:cNvPicPr>
            <a:picLocks noChangeAspect="1"/>
          </p:cNvPicPr>
          <p:nvPr/>
        </p:nvPicPr>
        <p:blipFill>
          <a:blip r:embed="rId2"/>
          <a:stretch>
            <a:fillRect/>
          </a:stretch>
        </p:blipFill>
        <p:spPr>
          <a:xfrm>
            <a:off x="3057101" y="135986"/>
            <a:ext cx="6077798" cy="3172268"/>
          </a:xfrm>
          <a:prstGeom prst="rect">
            <a:avLst/>
          </a:prstGeom>
        </p:spPr>
      </p:pic>
      <p:pic>
        <p:nvPicPr>
          <p:cNvPr id="5" name="Picture 4">
            <a:extLst>
              <a:ext uri="{FF2B5EF4-FFF2-40B4-BE49-F238E27FC236}">
                <a16:creationId xmlns:a16="http://schemas.microsoft.com/office/drawing/2014/main" id="{7DA6BB4F-D9F1-1C11-7DF2-C43B160BF629}"/>
              </a:ext>
            </a:extLst>
          </p:cNvPr>
          <p:cNvPicPr>
            <a:picLocks noChangeAspect="1"/>
          </p:cNvPicPr>
          <p:nvPr/>
        </p:nvPicPr>
        <p:blipFill rotWithShape="1">
          <a:blip r:embed="rId3"/>
          <a:srcRect t="45709" b="31683"/>
          <a:stretch/>
        </p:blipFill>
        <p:spPr>
          <a:xfrm>
            <a:off x="3066627" y="3746090"/>
            <a:ext cx="6068272" cy="678426"/>
          </a:xfrm>
          <a:prstGeom prst="rect">
            <a:avLst/>
          </a:prstGeom>
        </p:spPr>
      </p:pic>
      <p:sp>
        <p:nvSpPr>
          <p:cNvPr id="2" name="TextBox 1">
            <a:extLst>
              <a:ext uri="{FF2B5EF4-FFF2-40B4-BE49-F238E27FC236}">
                <a16:creationId xmlns:a16="http://schemas.microsoft.com/office/drawing/2014/main" id="{5AD1EBC3-60E6-096D-7DA9-2F459C49BC88}"/>
              </a:ext>
            </a:extLst>
          </p:cNvPr>
          <p:cNvSpPr txBox="1"/>
          <p:nvPr/>
        </p:nvSpPr>
        <p:spPr>
          <a:xfrm>
            <a:off x="2958470" y="3429000"/>
            <a:ext cx="3029373" cy="338554"/>
          </a:xfrm>
          <a:prstGeom prst="rect">
            <a:avLst/>
          </a:prstGeom>
          <a:noFill/>
        </p:spPr>
        <p:txBody>
          <a:bodyPr wrap="square" rtlCol="0">
            <a:spAutoFit/>
          </a:bodyPr>
          <a:lstStyle/>
          <a:p>
            <a:r>
              <a:rPr lang="en-IN" sz="1600" dirty="0"/>
              <a:t>8.Update Customer Profile</a:t>
            </a:r>
          </a:p>
        </p:txBody>
      </p:sp>
      <p:pic>
        <p:nvPicPr>
          <p:cNvPr id="4" name="Picture 3">
            <a:extLst>
              <a:ext uri="{FF2B5EF4-FFF2-40B4-BE49-F238E27FC236}">
                <a16:creationId xmlns:a16="http://schemas.microsoft.com/office/drawing/2014/main" id="{A390E6EF-0AEF-3912-3395-64615043BB27}"/>
              </a:ext>
            </a:extLst>
          </p:cNvPr>
          <p:cNvPicPr>
            <a:picLocks noChangeAspect="1"/>
          </p:cNvPicPr>
          <p:nvPr/>
        </p:nvPicPr>
        <p:blipFill rotWithShape="1">
          <a:blip r:embed="rId3"/>
          <a:srcRect t="80315"/>
          <a:stretch/>
        </p:blipFill>
        <p:spPr>
          <a:xfrm>
            <a:off x="3057101" y="4862352"/>
            <a:ext cx="6068272" cy="590711"/>
          </a:xfrm>
          <a:prstGeom prst="rect">
            <a:avLst/>
          </a:prstGeom>
        </p:spPr>
      </p:pic>
      <p:sp>
        <p:nvSpPr>
          <p:cNvPr id="6" name="TextBox 5">
            <a:extLst>
              <a:ext uri="{FF2B5EF4-FFF2-40B4-BE49-F238E27FC236}">
                <a16:creationId xmlns:a16="http://schemas.microsoft.com/office/drawing/2014/main" id="{128AAF38-59A1-10CE-FA5A-040CBD6FB57C}"/>
              </a:ext>
            </a:extLst>
          </p:cNvPr>
          <p:cNvSpPr txBox="1"/>
          <p:nvPr/>
        </p:nvSpPr>
        <p:spPr>
          <a:xfrm>
            <a:off x="2968300" y="4403052"/>
            <a:ext cx="3029373" cy="338554"/>
          </a:xfrm>
          <a:prstGeom prst="rect">
            <a:avLst/>
          </a:prstGeom>
          <a:noFill/>
        </p:spPr>
        <p:txBody>
          <a:bodyPr wrap="square" rtlCol="0">
            <a:spAutoFit/>
          </a:bodyPr>
          <a:lstStyle/>
          <a:p>
            <a:r>
              <a:rPr lang="en-IN" sz="1600" dirty="0"/>
              <a:t>9.Logout</a:t>
            </a:r>
          </a:p>
        </p:txBody>
      </p:sp>
    </p:spTree>
    <p:extLst>
      <p:ext uri="{BB962C8B-B14F-4D97-AF65-F5344CB8AC3E}">
        <p14:creationId xmlns:p14="http://schemas.microsoft.com/office/powerpoint/2010/main" val="331447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9AAE29-13B6-5F6B-BF22-1D01B99172F2}"/>
              </a:ext>
            </a:extLst>
          </p:cNvPr>
          <p:cNvSpPr txBox="1"/>
          <p:nvPr/>
        </p:nvSpPr>
        <p:spPr>
          <a:xfrm>
            <a:off x="905690" y="320089"/>
            <a:ext cx="3483430" cy="446276"/>
          </a:xfrm>
          <a:prstGeom prst="rect">
            <a:avLst/>
          </a:prstGeom>
          <a:noFill/>
        </p:spPr>
        <p:txBody>
          <a:bodyPr wrap="square">
            <a:spAutoFit/>
          </a:bodyPr>
          <a:lstStyle/>
          <a:p>
            <a:r>
              <a:rPr lang="en-IN" sz="2300" b="1" dirty="0"/>
              <a:t>B. SELLER FEATURES TEST</a:t>
            </a:r>
          </a:p>
        </p:txBody>
      </p:sp>
      <p:pic>
        <p:nvPicPr>
          <p:cNvPr id="4" name="Picture 3">
            <a:extLst>
              <a:ext uri="{FF2B5EF4-FFF2-40B4-BE49-F238E27FC236}">
                <a16:creationId xmlns:a16="http://schemas.microsoft.com/office/drawing/2014/main" id="{6C790153-EADC-094A-4751-6DF371B8A525}"/>
              </a:ext>
            </a:extLst>
          </p:cNvPr>
          <p:cNvPicPr>
            <a:picLocks noChangeAspect="1"/>
          </p:cNvPicPr>
          <p:nvPr/>
        </p:nvPicPr>
        <p:blipFill>
          <a:blip r:embed="rId2"/>
          <a:stretch>
            <a:fillRect/>
          </a:stretch>
        </p:blipFill>
        <p:spPr>
          <a:xfrm>
            <a:off x="3280251" y="1149863"/>
            <a:ext cx="6115904" cy="4121282"/>
          </a:xfrm>
          <a:prstGeom prst="rect">
            <a:avLst/>
          </a:prstGeom>
        </p:spPr>
      </p:pic>
      <p:pic>
        <p:nvPicPr>
          <p:cNvPr id="6" name="Picture 5">
            <a:extLst>
              <a:ext uri="{FF2B5EF4-FFF2-40B4-BE49-F238E27FC236}">
                <a16:creationId xmlns:a16="http://schemas.microsoft.com/office/drawing/2014/main" id="{C0EDDBBC-EE39-6FB3-4983-4128853D200E}"/>
              </a:ext>
            </a:extLst>
          </p:cNvPr>
          <p:cNvPicPr>
            <a:picLocks noChangeAspect="1"/>
          </p:cNvPicPr>
          <p:nvPr/>
        </p:nvPicPr>
        <p:blipFill rotWithShape="1">
          <a:blip r:embed="rId3"/>
          <a:srcRect b="47316"/>
          <a:stretch/>
        </p:blipFill>
        <p:spPr>
          <a:xfrm>
            <a:off x="3299304" y="5271145"/>
            <a:ext cx="6096851" cy="820490"/>
          </a:xfrm>
          <a:prstGeom prst="rect">
            <a:avLst/>
          </a:prstGeom>
        </p:spPr>
      </p:pic>
    </p:spTree>
    <p:extLst>
      <p:ext uri="{BB962C8B-B14F-4D97-AF65-F5344CB8AC3E}">
        <p14:creationId xmlns:p14="http://schemas.microsoft.com/office/powerpoint/2010/main" val="2400359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E48D1-5E37-7535-A6CE-779A214B33E4}"/>
              </a:ext>
            </a:extLst>
          </p:cNvPr>
          <p:cNvSpPr txBox="1"/>
          <p:nvPr/>
        </p:nvSpPr>
        <p:spPr>
          <a:xfrm>
            <a:off x="905690" y="320089"/>
            <a:ext cx="3518264" cy="446276"/>
          </a:xfrm>
          <a:prstGeom prst="rect">
            <a:avLst/>
          </a:prstGeom>
          <a:noFill/>
        </p:spPr>
        <p:txBody>
          <a:bodyPr wrap="square">
            <a:spAutoFit/>
          </a:bodyPr>
          <a:lstStyle/>
          <a:p>
            <a:r>
              <a:rPr lang="en-IN" sz="2300" b="1" dirty="0"/>
              <a:t>C. ADMIN FEATURES TEST </a:t>
            </a:r>
          </a:p>
        </p:txBody>
      </p:sp>
      <p:pic>
        <p:nvPicPr>
          <p:cNvPr id="4" name="Picture 3">
            <a:extLst>
              <a:ext uri="{FF2B5EF4-FFF2-40B4-BE49-F238E27FC236}">
                <a16:creationId xmlns:a16="http://schemas.microsoft.com/office/drawing/2014/main" id="{D0068AED-D100-18F1-36D8-9FD8635D31DB}"/>
              </a:ext>
            </a:extLst>
          </p:cNvPr>
          <p:cNvPicPr>
            <a:picLocks noChangeAspect="1"/>
          </p:cNvPicPr>
          <p:nvPr/>
        </p:nvPicPr>
        <p:blipFill>
          <a:blip r:embed="rId2"/>
          <a:stretch>
            <a:fillRect/>
          </a:stretch>
        </p:blipFill>
        <p:spPr>
          <a:xfrm>
            <a:off x="3057101" y="1043717"/>
            <a:ext cx="6077798" cy="5153744"/>
          </a:xfrm>
          <a:prstGeom prst="rect">
            <a:avLst/>
          </a:prstGeom>
        </p:spPr>
      </p:pic>
    </p:spTree>
    <p:extLst>
      <p:ext uri="{BB962C8B-B14F-4D97-AF65-F5344CB8AC3E}">
        <p14:creationId xmlns:p14="http://schemas.microsoft.com/office/powerpoint/2010/main" val="886106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7BC68E-CF8A-1F82-C5C0-8ED52B8E6FA4}"/>
              </a:ext>
            </a:extLst>
          </p:cNvPr>
          <p:cNvSpPr txBox="1"/>
          <p:nvPr/>
        </p:nvSpPr>
        <p:spPr>
          <a:xfrm>
            <a:off x="403373" y="436119"/>
            <a:ext cx="6094602" cy="446276"/>
          </a:xfrm>
          <a:prstGeom prst="rect">
            <a:avLst/>
          </a:prstGeom>
          <a:noFill/>
        </p:spPr>
        <p:txBody>
          <a:bodyPr wrap="square">
            <a:spAutoFit/>
          </a:bodyPr>
          <a:lstStyle/>
          <a:p>
            <a:r>
              <a:rPr lang="en-IN" sz="2300" b="1" dirty="0"/>
              <a:t>2.3. OVERVIEW</a:t>
            </a:r>
          </a:p>
        </p:txBody>
      </p:sp>
      <p:sp>
        <p:nvSpPr>
          <p:cNvPr id="6" name="TextBox 5">
            <a:extLst>
              <a:ext uri="{FF2B5EF4-FFF2-40B4-BE49-F238E27FC236}">
                <a16:creationId xmlns:a16="http://schemas.microsoft.com/office/drawing/2014/main" id="{16DA15A6-3672-F9C3-8E37-AFD250BDC5A5}"/>
              </a:ext>
            </a:extLst>
          </p:cNvPr>
          <p:cNvSpPr txBox="1"/>
          <p:nvPr/>
        </p:nvSpPr>
        <p:spPr>
          <a:xfrm>
            <a:off x="403373" y="1073683"/>
            <a:ext cx="6094602" cy="400110"/>
          </a:xfrm>
          <a:prstGeom prst="rect">
            <a:avLst/>
          </a:prstGeom>
          <a:noFill/>
        </p:spPr>
        <p:txBody>
          <a:bodyPr wrap="square">
            <a:spAutoFit/>
          </a:bodyPr>
          <a:lstStyle/>
          <a:p>
            <a:r>
              <a:rPr lang="en-IN" sz="2000" b="1" dirty="0"/>
              <a:t>A.TECHNOLOGIES USED</a:t>
            </a:r>
          </a:p>
        </p:txBody>
      </p:sp>
      <p:sp>
        <p:nvSpPr>
          <p:cNvPr id="7" name="TextBox 6">
            <a:extLst>
              <a:ext uri="{FF2B5EF4-FFF2-40B4-BE49-F238E27FC236}">
                <a16:creationId xmlns:a16="http://schemas.microsoft.com/office/drawing/2014/main" id="{1B56FA86-07DC-98A2-7683-28F360F0A7D9}"/>
              </a:ext>
            </a:extLst>
          </p:cNvPr>
          <p:cNvSpPr txBox="1"/>
          <p:nvPr/>
        </p:nvSpPr>
        <p:spPr>
          <a:xfrm>
            <a:off x="403373" y="1859339"/>
            <a:ext cx="11274804" cy="3139321"/>
          </a:xfrm>
          <a:prstGeom prst="rect">
            <a:avLst/>
          </a:prstGeom>
          <a:noFill/>
        </p:spPr>
        <p:txBody>
          <a:bodyPr wrap="square" rtlCol="0">
            <a:spAutoFit/>
          </a:bodyPr>
          <a:lstStyle/>
          <a:p>
            <a:pPr marL="285750" indent="-285750">
              <a:buFont typeface="Wingdings" panose="05000000000000000000" pitchFamily="2" charset="2"/>
              <a:buChar char="Ø"/>
            </a:pPr>
            <a:r>
              <a:rPr lang="en-US" b="1" dirty="0"/>
              <a:t>FRONT END</a:t>
            </a:r>
          </a:p>
          <a:p>
            <a:pPr marL="342900" indent="-342900">
              <a:buFont typeface="+mj-lt"/>
              <a:buAutoNum type="alphaLcPeriod"/>
            </a:pPr>
            <a:r>
              <a:rPr lang="en-US" dirty="0"/>
              <a:t>Bootstrap</a:t>
            </a:r>
          </a:p>
          <a:p>
            <a:pPr marL="342900" indent="-342900">
              <a:buFont typeface="+mj-lt"/>
              <a:buAutoNum type="alphaLcPeriod"/>
            </a:pPr>
            <a:r>
              <a:rPr lang="en-US" dirty="0"/>
              <a:t>React</a:t>
            </a:r>
          </a:p>
          <a:p>
            <a:pPr marL="342900" indent="-342900">
              <a:buFont typeface="+mj-lt"/>
              <a:buAutoNum type="alphaLcPeriod"/>
            </a:pPr>
            <a:endParaRPr lang="en-US" dirty="0"/>
          </a:p>
          <a:p>
            <a:pPr marL="342900" indent="-342900">
              <a:buFont typeface="+mj-lt"/>
              <a:buAutoNum type="alphaLcPeriod"/>
            </a:pPr>
            <a:endParaRPr lang="en-US" dirty="0"/>
          </a:p>
          <a:p>
            <a:pPr marL="285750" indent="-285750">
              <a:buFont typeface="Wingdings" panose="05000000000000000000" pitchFamily="2" charset="2"/>
              <a:buChar char="Ø"/>
            </a:pPr>
            <a:r>
              <a:rPr lang="en-US" b="1" dirty="0"/>
              <a:t>BACK END</a:t>
            </a:r>
          </a:p>
          <a:p>
            <a:pPr marL="342900" indent="-342900">
              <a:buFont typeface="+mj-lt"/>
              <a:buAutoNum type="alphaLcPeriod"/>
            </a:pPr>
            <a:r>
              <a:rPr lang="en-US" dirty="0"/>
              <a:t>Spring Boot</a:t>
            </a:r>
          </a:p>
          <a:p>
            <a:pPr marL="342900" indent="-342900">
              <a:buFont typeface="+mj-lt"/>
              <a:buAutoNum type="alphaLcPeriod"/>
            </a:pPr>
            <a:endParaRPr lang="en-US" dirty="0"/>
          </a:p>
          <a:p>
            <a:pPr marL="342900" indent="-342900">
              <a:buFont typeface="+mj-lt"/>
              <a:buAutoNum type="alphaLcPeriod"/>
            </a:pPr>
            <a:endParaRPr lang="en-US" dirty="0"/>
          </a:p>
          <a:p>
            <a:pPr marL="285750" indent="-285750">
              <a:buFont typeface="Wingdings" panose="05000000000000000000" pitchFamily="2" charset="2"/>
              <a:buChar char="Ø"/>
            </a:pPr>
            <a:r>
              <a:rPr lang="en-US" b="1" dirty="0"/>
              <a:t>DATABASE MANAGEMENT SYSTEM</a:t>
            </a:r>
          </a:p>
          <a:p>
            <a:pPr marL="342900" indent="-342900">
              <a:buFont typeface="+mj-lt"/>
              <a:buAutoNum type="alphaLcPeriod"/>
            </a:pPr>
            <a:r>
              <a:rPr lang="en-US" dirty="0"/>
              <a:t>mySQL</a:t>
            </a:r>
          </a:p>
        </p:txBody>
      </p:sp>
    </p:spTree>
    <p:extLst>
      <p:ext uri="{BB962C8B-B14F-4D97-AF65-F5344CB8AC3E}">
        <p14:creationId xmlns:p14="http://schemas.microsoft.com/office/powerpoint/2010/main" val="2893183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02F750-1CBB-0C2B-6BBE-99F1347FF86A}"/>
              </a:ext>
            </a:extLst>
          </p:cNvPr>
          <p:cNvSpPr txBox="1"/>
          <p:nvPr/>
        </p:nvSpPr>
        <p:spPr>
          <a:xfrm>
            <a:off x="4796397" y="271856"/>
            <a:ext cx="2599205" cy="523220"/>
          </a:xfrm>
          <a:prstGeom prst="rect">
            <a:avLst/>
          </a:prstGeom>
          <a:noFill/>
        </p:spPr>
        <p:txBody>
          <a:bodyPr wrap="square">
            <a:spAutoFit/>
          </a:bodyPr>
          <a:lstStyle/>
          <a:p>
            <a:r>
              <a:rPr lang="en-US" sz="2800" b="1" dirty="0"/>
              <a:t>7. CONCLUSION</a:t>
            </a:r>
            <a:endParaRPr lang="en-IN" sz="2800" b="1" dirty="0"/>
          </a:p>
        </p:txBody>
      </p:sp>
      <p:sp>
        <p:nvSpPr>
          <p:cNvPr id="3" name="TextBox 2">
            <a:extLst>
              <a:ext uri="{FF2B5EF4-FFF2-40B4-BE49-F238E27FC236}">
                <a16:creationId xmlns:a16="http://schemas.microsoft.com/office/drawing/2014/main" id="{19333CB5-F6D0-E6B2-0F8A-3057F41234F0}"/>
              </a:ext>
            </a:extLst>
          </p:cNvPr>
          <p:cNvSpPr txBox="1"/>
          <p:nvPr/>
        </p:nvSpPr>
        <p:spPr>
          <a:xfrm>
            <a:off x="766354" y="1358537"/>
            <a:ext cx="10816046" cy="3970318"/>
          </a:xfrm>
          <a:prstGeom prst="rect">
            <a:avLst/>
          </a:prstGeom>
          <a:noFill/>
        </p:spPr>
        <p:txBody>
          <a:bodyPr wrap="square" rtlCol="0">
            <a:spAutoFit/>
          </a:bodyPr>
          <a:lstStyle/>
          <a:p>
            <a:r>
              <a:rPr lang="en-US" dirty="0"/>
              <a:t>“E-</a:t>
            </a:r>
            <a:r>
              <a:rPr lang="en-US" dirty="0" err="1"/>
              <a:t>BookStore</a:t>
            </a:r>
            <a:r>
              <a:rPr lang="en-US" dirty="0"/>
              <a:t>”, is an online shopping application, developed by our project team to simplify the online sale and purchase of books. </a:t>
            </a:r>
          </a:p>
          <a:p>
            <a:endParaRPr lang="en-US" dirty="0"/>
          </a:p>
          <a:p>
            <a:r>
              <a:rPr lang="en-US" dirty="0"/>
              <a:t>We tried using the latest technologies that are cross-platform and robust. Each and every software we used was open-source in nature, which keeps the cost of production at a minimum. </a:t>
            </a:r>
          </a:p>
          <a:p>
            <a:endParaRPr lang="en-US" dirty="0"/>
          </a:p>
          <a:p>
            <a:r>
              <a:rPr lang="en-US" dirty="0"/>
              <a:t>We were also meticulous about the user experience aspect of our application so that navigating our website is an easy and seamless experience. </a:t>
            </a:r>
          </a:p>
          <a:p>
            <a:endParaRPr lang="en-US" dirty="0"/>
          </a:p>
          <a:p>
            <a:r>
              <a:rPr lang="en-US" dirty="0"/>
              <a:t>In conclusion, “E-</a:t>
            </a:r>
            <a:r>
              <a:rPr lang="en-US" dirty="0" err="1"/>
              <a:t>BookStore</a:t>
            </a:r>
            <a:r>
              <a:rPr lang="en-US" dirty="0"/>
              <a:t>” as an application would definitely be a good choice for any book trading business that wishes to enter the online market. </a:t>
            </a:r>
          </a:p>
          <a:p>
            <a:endParaRPr lang="en-US" dirty="0"/>
          </a:p>
          <a:p>
            <a:r>
              <a:rPr lang="en-US" dirty="0"/>
              <a:t>We are confident that the numerous features and visually appealing look of the application will certainly give a big boost to the business.</a:t>
            </a:r>
            <a:endParaRPr lang="en-IN" dirty="0"/>
          </a:p>
        </p:txBody>
      </p:sp>
    </p:spTree>
    <p:extLst>
      <p:ext uri="{BB962C8B-B14F-4D97-AF65-F5344CB8AC3E}">
        <p14:creationId xmlns:p14="http://schemas.microsoft.com/office/powerpoint/2010/main" val="70972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81E81E-86D8-293F-8DB4-8BE91AD20E80}"/>
              </a:ext>
            </a:extLst>
          </p:cNvPr>
          <p:cNvSpPr txBox="1"/>
          <p:nvPr/>
        </p:nvSpPr>
        <p:spPr>
          <a:xfrm>
            <a:off x="4674478" y="219605"/>
            <a:ext cx="2843044" cy="523220"/>
          </a:xfrm>
          <a:prstGeom prst="rect">
            <a:avLst/>
          </a:prstGeom>
          <a:noFill/>
        </p:spPr>
        <p:txBody>
          <a:bodyPr wrap="square">
            <a:spAutoFit/>
          </a:bodyPr>
          <a:lstStyle/>
          <a:p>
            <a:r>
              <a:rPr lang="en-US" sz="2800" b="1" dirty="0"/>
              <a:t>8. FUTURE SCOPE</a:t>
            </a:r>
            <a:endParaRPr lang="en-IN" sz="2800" b="1" dirty="0"/>
          </a:p>
        </p:txBody>
      </p:sp>
      <p:sp>
        <p:nvSpPr>
          <p:cNvPr id="3" name="TextBox 2">
            <a:extLst>
              <a:ext uri="{FF2B5EF4-FFF2-40B4-BE49-F238E27FC236}">
                <a16:creationId xmlns:a16="http://schemas.microsoft.com/office/drawing/2014/main" id="{E2A821F1-63CF-39CC-7C32-5B1BE764F25C}"/>
              </a:ext>
            </a:extLst>
          </p:cNvPr>
          <p:cNvSpPr txBox="1"/>
          <p:nvPr/>
        </p:nvSpPr>
        <p:spPr>
          <a:xfrm>
            <a:off x="139338" y="1088570"/>
            <a:ext cx="12052661" cy="5355312"/>
          </a:xfrm>
          <a:prstGeom prst="rect">
            <a:avLst/>
          </a:prstGeom>
          <a:noFill/>
        </p:spPr>
        <p:txBody>
          <a:bodyPr wrap="square" rtlCol="0">
            <a:spAutoFit/>
          </a:bodyPr>
          <a:lstStyle/>
          <a:p>
            <a:r>
              <a:rPr lang="en-US" dirty="0"/>
              <a:t>Using whatever we have learnt over the duration of this course, we tried to make our project as user-friendly and gave it as many features as possible in the limited time allotted for the project work. </a:t>
            </a:r>
          </a:p>
          <a:p>
            <a:endParaRPr lang="en-US" dirty="0"/>
          </a:p>
          <a:p>
            <a:endParaRPr lang="en-US" dirty="0"/>
          </a:p>
          <a:p>
            <a:r>
              <a:rPr lang="en-US" dirty="0"/>
              <a:t>That said, there are certainly more features that can be added to our application. Some of those are mentioned below: </a:t>
            </a:r>
          </a:p>
          <a:p>
            <a:endParaRPr lang="en-US" dirty="0"/>
          </a:p>
          <a:p>
            <a:pPr marL="342900" indent="-342900">
              <a:buAutoNum type="arabicPeriod"/>
            </a:pPr>
            <a:r>
              <a:rPr lang="en-US" dirty="0"/>
              <a:t>Product details can be viewed by hovering on the product.</a:t>
            </a:r>
          </a:p>
          <a:p>
            <a:pPr marL="342900" indent="-342900">
              <a:buAutoNum type="arabicPeriod"/>
            </a:pPr>
            <a:endParaRPr lang="en-US" dirty="0"/>
          </a:p>
          <a:p>
            <a:r>
              <a:rPr lang="en-US" dirty="0"/>
              <a:t>2. Wish list can be implemented. </a:t>
            </a:r>
          </a:p>
          <a:p>
            <a:endParaRPr lang="en-US" dirty="0"/>
          </a:p>
          <a:p>
            <a:r>
              <a:rPr lang="en-US" dirty="0"/>
              <a:t>3. Customers can add reviews and feedbacks. </a:t>
            </a:r>
          </a:p>
          <a:p>
            <a:endParaRPr lang="en-US" dirty="0"/>
          </a:p>
          <a:p>
            <a:r>
              <a:rPr lang="en-US" dirty="0"/>
              <a:t>4. Additional payment means can be added other than cards. </a:t>
            </a:r>
          </a:p>
          <a:p>
            <a:endParaRPr lang="en-US" dirty="0"/>
          </a:p>
          <a:p>
            <a:r>
              <a:rPr lang="en-US" dirty="0"/>
              <a:t>5. After a confirmed purchase, an email with the invoice of the orders can be sent to the customer. </a:t>
            </a:r>
          </a:p>
          <a:p>
            <a:endParaRPr lang="en-US" dirty="0"/>
          </a:p>
          <a:p>
            <a:r>
              <a:rPr lang="en-US" dirty="0"/>
              <a:t>6. In case the user forgets the password, a “reset password” functionality can be added. </a:t>
            </a:r>
          </a:p>
          <a:p>
            <a:endParaRPr lang="en-US" dirty="0"/>
          </a:p>
          <a:p>
            <a:r>
              <a:rPr lang="en-US" dirty="0"/>
              <a:t>7. An order conformation notification/mail will be sent to the seller.</a:t>
            </a:r>
          </a:p>
        </p:txBody>
      </p:sp>
    </p:spTree>
    <p:extLst>
      <p:ext uri="{BB962C8B-B14F-4D97-AF65-F5344CB8AC3E}">
        <p14:creationId xmlns:p14="http://schemas.microsoft.com/office/powerpoint/2010/main" val="2677439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940CD8-9F76-41B4-0482-DFACA41F5B5F}"/>
              </a:ext>
            </a:extLst>
          </p:cNvPr>
          <p:cNvSpPr txBox="1"/>
          <p:nvPr/>
        </p:nvSpPr>
        <p:spPr>
          <a:xfrm>
            <a:off x="706772" y="486453"/>
            <a:ext cx="2682379" cy="400110"/>
          </a:xfrm>
          <a:prstGeom prst="rect">
            <a:avLst/>
          </a:prstGeom>
          <a:noFill/>
        </p:spPr>
        <p:txBody>
          <a:bodyPr wrap="square">
            <a:spAutoFit/>
          </a:bodyPr>
          <a:lstStyle/>
          <a:p>
            <a:r>
              <a:rPr lang="en-IN" sz="2000" b="1" dirty="0"/>
              <a:t>B.FEATURES PROVIDED </a:t>
            </a:r>
          </a:p>
        </p:txBody>
      </p:sp>
      <p:sp>
        <p:nvSpPr>
          <p:cNvPr id="5" name="TextBox 4">
            <a:extLst>
              <a:ext uri="{FF2B5EF4-FFF2-40B4-BE49-F238E27FC236}">
                <a16:creationId xmlns:a16="http://schemas.microsoft.com/office/drawing/2014/main" id="{D94AA5F4-A961-50FF-ED5D-BF9F55F78708}"/>
              </a:ext>
            </a:extLst>
          </p:cNvPr>
          <p:cNvSpPr txBox="1"/>
          <p:nvPr/>
        </p:nvSpPr>
        <p:spPr>
          <a:xfrm>
            <a:off x="706772" y="1166070"/>
            <a:ext cx="2349426" cy="400110"/>
          </a:xfrm>
          <a:prstGeom prst="rect">
            <a:avLst/>
          </a:prstGeom>
          <a:noFill/>
        </p:spPr>
        <p:txBody>
          <a:bodyPr wrap="none" rtlCol="0">
            <a:spAutoFit/>
          </a:bodyPr>
          <a:lstStyle/>
          <a:p>
            <a:pPr marL="342900" indent="-342900">
              <a:buFont typeface="Arial" panose="020B0604020202020204" pitchFamily="34" charset="0"/>
              <a:buChar char="•"/>
            </a:pPr>
            <a:r>
              <a:rPr lang="en-IN" sz="2000" b="1" dirty="0"/>
              <a:t>FOR CUSTOMERS</a:t>
            </a:r>
          </a:p>
        </p:txBody>
      </p:sp>
      <p:sp>
        <p:nvSpPr>
          <p:cNvPr id="6" name="TextBox 5">
            <a:extLst>
              <a:ext uri="{FF2B5EF4-FFF2-40B4-BE49-F238E27FC236}">
                <a16:creationId xmlns:a16="http://schemas.microsoft.com/office/drawing/2014/main" id="{5124FD63-923C-DD10-6220-5E460D5335E1}"/>
              </a:ext>
            </a:extLst>
          </p:cNvPr>
          <p:cNvSpPr txBox="1"/>
          <p:nvPr/>
        </p:nvSpPr>
        <p:spPr>
          <a:xfrm>
            <a:off x="706772" y="1753299"/>
            <a:ext cx="10528184" cy="4524315"/>
          </a:xfrm>
          <a:prstGeom prst="rect">
            <a:avLst/>
          </a:prstGeom>
          <a:noFill/>
        </p:spPr>
        <p:txBody>
          <a:bodyPr wrap="square" rtlCol="0">
            <a:spAutoFit/>
          </a:bodyPr>
          <a:lstStyle/>
          <a:p>
            <a:pPr marL="342900" indent="-342900">
              <a:buFont typeface="+mj-lt"/>
              <a:buAutoNum type="alphaLcPeriod"/>
            </a:pPr>
            <a:r>
              <a:rPr lang="en-US" u="sng" dirty="0"/>
              <a:t>Browse</a:t>
            </a:r>
            <a:r>
              <a:rPr lang="en-US" dirty="0"/>
              <a:t> – Customers can browse the homepage to explore the entire collection of books available, as well as view details for individual books.</a:t>
            </a:r>
          </a:p>
          <a:p>
            <a:pPr marL="342900" indent="-342900">
              <a:buFont typeface="+mj-lt"/>
              <a:buAutoNum type="alphaLcPeriod"/>
            </a:pPr>
            <a:endParaRPr lang="en-US" dirty="0"/>
          </a:p>
          <a:p>
            <a:pPr marL="342900" indent="-342900">
              <a:buFont typeface="+mj-lt"/>
              <a:buAutoNum type="alphaLcPeriod"/>
            </a:pPr>
            <a:r>
              <a:rPr lang="en-US" u="sng" dirty="0"/>
              <a:t>View</a:t>
            </a:r>
            <a:r>
              <a:rPr lang="en-US" dirty="0"/>
              <a:t>– When a customer checks book details, they can also view the details. </a:t>
            </a:r>
          </a:p>
          <a:p>
            <a:pPr marL="342900" indent="-342900">
              <a:buFont typeface="+mj-lt"/>
              <a:buAutoNum type="alphaLcPeriod"/>
            </a:pPr>
            <a:endParaRPr lang="en-US" dirty="0"/>
          </a:p>
          <a:p>
            <a:pPr marL="342900" indent="-342900">
              <a:buFont typeface="+mj-lt"/>
              <a:buAutoNum type="alphaLcPeriod"/>
            </a:pPr>
            <a:r>
              <a:rPr lang="en-US" u="sng" dirty="0"/>
              <a:t>Register, Login &amp; Logout </a:t>
            </a:r>
            <a:r>
              <a:rPr lang="en-US" dirty="0"/>
              <a:t>– New customers can register on the site. Existing customers can then login to access their account information and logout when the account is not in use. </a:t>
            </a:r>
          </a:p>
          <a:p>
            <a:pPr marL="342900" indent="-342900">
              <a:buFont typeface="+mj-lt"/>
              <a:buAutoNum type="alphaLcPeriod"/>
            </a:pPr>
            <a:endParaRPr lang="en-US" dirty="0"/>
          </a:p>
          <a:p>
            <a:pPr marL="342900" indent="-342900">
              <a:buFont typeface="+mj-lt"/>
              <a:buAutoNum type="alphaLcPeriod"/>
            </a:pPr>
            <a:r>
              <a:rPr lang="en-US" u="sng" dirty="0"/>
              <a:t>View &amp; Update Profile </a:t>
            </a:r>
            <a:r>
              <a:rPr lang="en-US" dirty="0"/>
              <a:t>– When logged in, customers can view their profile and update their details.</a:t>
            </a:r>
          </a:p>
          <a:p>
            <a:pPr marL="342900" indent="-342900">
              <a:buFont typeface="+mj-lt"/>
              <a:buAutoNum type="alphaLcPeriod"/>
            </a:pPr>
            <a:endParaRPr lang="en-US" dirty="0"/>
          </a:p>
          <a:p>
            <a:pPr marL="342900" indent="-342900">
              <a:buFont typeface="+mj-lt"/>
              <a:buAutoNum type="alphaLcPeriod"/>
            </a:pPr>
            <a:r>
              <a:rPr lang="en-US" u="sng" dirty="0"/>
              <a:t>Add to Cart &amp; Place Orders </a:t>
            </a:r>
            <a:r>
              <a:rPr lang="en-US" dirty="0"/>
              <a:t>– If customers find books that they like, they can save the books in the cart until they decide to purchase it. When they wish to purchase it, they can place orders for those books by selecting a delivery address. </a:t>
            </a:r>
          </a:p>
          <a:p>
            <a:pPr marL="342900" indent="-342900">
              <a:buFont typeface="+mj-lt"/>
              <a:buAutoNum type="alphaLcPeriod"/>
            </a:pPr>
            <a:endParaRPr lang="en-US" dirty="0"/>
          </a:p>
          <a:p>
            <a:pPr marL="342900" indent="-342900">
              <a:buFont typeface="+mj-lt"/>
              <a:buAutoNum type="alphaLcPeriod"/>
            </a:pPr>
            <a:r>
              <a:rPr lang="en-US" u="sng" dirty="0"/>
              <a:t>View Order Details </a:t>
            </a:r>
            <a:r>
              <a:rPr lang="en-US" dirty="0"/>
              <a:t>– Every customer can view their order history in order to get an idea about their past spendings and how much they saved on each order.</a:t>
            </a:r>
            <a:endParaRPr lang="en-IN" dirty="0"/>
          </a:p>
        </p:txBody>
      </p:sp>
    </p:spTree>
    <p:extLst>
      <p:ext uri="{BB962C8B-B14F-4D97-AF65-F5344CB8AC3E}">
        <p14:creationId xmlns:p14="http://schemas.microsoft.com/office/powerpoint/2010/main" val="3275585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A7FB2D-3568-D744-510B-024203F3E94A}"/>
              </a:ext>
            </a:extLst>
          </p:cNvPr>
          <p:cNvSpPr txBox="1"/>
          <p:nvPr/>
        </p:nvSpPr>
        <p:spPr>
          <a:xfrm>
            <a:off x="941664" y="1182847"/>
            <a:ext cx="1755352" cy="400110"/>
          </a:xfrm>
          <a:prstGeom prst="rect">
            <a:avLst/>
          </a:prstGeom>
          <a:noFill/>
        </p:spPr>
        <p:txBody>
          <a:bodyPr wrap="none" rtlCol="0">
            <a:spAutoFit/>
          </a:bodyPr>
          <a:lstStyle/>
          <a:p>
            <a:pPr marL="342900" indent="-342900">
              <a:buFont typeface="Arial" panose="020B0604020202020204" pitchFamily="34" charset="0"/>
              <a:buChar char="•"/>
            </a:pPr>
            <a:r>
              <a:rPr lang="en-IN" sz="2000" b="1" dirty="0"/>
              <a:t>FOR SELLER</a:t>
            </a:r>
          </a:p>
        </p:txBody>
      </p:sp>
      <p:sp>
        <p:nvSpPr>
          <p:cNvPr id="3" name="TextBox 2">
            <a:extLst>
              <a:ext uri="{FF2B5EF4-FFF2-40B4-BE49-F238E27FC236}">
                <a16:creationId xmlns:a16="http://schemas.microsoft.com/office/drawing/2014/main" id="{3C4454B5-D046-B934-A40E-8F10C1316C63}"/>
              </a:ext>
            </a:extLst>
          </p:cNvPr>
          <p:cNvSpPr txBox="1"/>
          <p:nvPr/>
        </p:nvSpPr>
        <p:spPr>
          <a:xfrm>
            <a:off x="941664" y="2265028"/>
            <a:ext cx="11163650" cy="2862322"/>
          </a:xfrm>
          <a:prstGeom prst="rect">
            <a:avLst/>
          </a:prstGeom>
          <a:noFill/>
        </p:spPr>
        <p:txBody>
          <a:bodyPr wrap="square" rtlCol="0">
            <a:spAutoFit/>
          </a:bodyPr>
          <a:lstStyle/>
          <a:p>
            <a:pPr marL="342900" indent="-342900">
              <a:buFont typeface="+mj-lt"/>
              <a:buAutoNum type="alphaLcPeriod"/>
            </a:pPr>
            <a:r>
              <a:rPr lang="en-US" u="sng" dirty="0"/>
              <a:t>Register, Login &amp; Logout </a:t>
            </a:r>
            <a:r>
              <a:rPr lang="en-US" dirty="0"/>
              <a:t>– Similar to customers, sellers can register their account, login &amp; logout to access their account. </a:t>
            </a:r>
          </a:p>
          <a:p>
            <a:pPr marL="342900" indent="-342900">
              <a:buFont typeface="+mj-lt"/>
              <a:buAutoNum type="alphaLcPeriod"/>
            </a:pPr>
            <a:endParaRPr lang="en-US" dirty="0"/>
          </a:p>
          <a:p>
            <a:pPr marL="342900" indent="-342900">
              <a:buFont typeface="+mj-lt"/>
              <a:buAutoNum type="alphaLcPeriod"/>
            </a:pPr>
            <a:r>
              <a:rPr lang="en-US" u="sng" dirty="0"/>
              <a:t>Delete </a:t>
            </a:r>
            <a:r>
              <a:rPr lang="en-US" dirty="0"/>
              <a:t>book –The seller can delete a book if they need to for any purpose. </a:t>
            </a:r>
          </a:p>
          <a:p>
            <a:pPr marL="342900" indent="-342900">
              <a:buFont typeface="+mj-lt"/>
              <a:buAutoNum type="alphaLcPeriod"/>
            </a:pPr>
            <a:endParaRPr lang="en-US" dirty="0"/>
          </a:p>
          <a:p>
            <a:pPr marL="342900" indent="-342900">
              <a:buFont typeface="+mj-lt"/>
              <a:buAutoNum type="alphaLcPeriod"/>
            </a:pPr>
            <a:r>
              <a:rPr lang="en-US" u="sng" dirty="0"/>
              <a:t>Add New </a:t>
            </a:r>
            <a:r>
              <a:rPr lang="en-US" dirty="0"/>
              <a:t>book – Seller can add new book with all the necessary details like product name, author, category, price, </a:t>
            </a:r>
            <a:r>
              <a:rPr lang="en-US" dirty="0" err="1"/>
              <a:t>etc</a:t>
            </a:r>
            <a:endParaRPr lang="en-US" dirty="0"/>
          </a:p>
          <a:p>
            <a:pPr marL="342900" indent="-342900">
              <a:buFont typeface="+mj-lt"/>
              <a:buAutoNum type="alphaLcPeriod"/>
            </a:pPr>
            <a:endParaRPr lang="en-US" dirty="0"/>
          </a:p>
          <a:p>
            <a:pPr marL="342900" indent="-342900">
              <a:buFont typeface="+mj-lt"/>
              <a:buAutoNum type="alphaLcPeriod"/>
            </a:pPr>
            <a:r>
              <a:rPr lang="en-US" u="sng" dirty="0"/>
              <a:t>Update </a:t>
            </a:r>
            <a:r>
              <a:rPr lang="en-US" dirty="0"/>
              <a:t>book</a:t>
            </a:r>
            <a:r>
              <a:rPr lang="en-US" u="sng" dirty="0"/>
              <a:t> Details</a:t>
            </a:r>
            <a:r>
              <a:rPr lang="en-US" dirty="0"/>
              <a:t> – Often, the details of a book such as the price, may change over time. In such cases, the seller can update those book details to reflect the change on the application.</a:t>
            </a:r>
            <a:endParaRPr lang="en-IN" dirty="0"/>
          </a:p>
        </p:txBody>
      </p:sp>
    </p:spTree>
    <p:extLst>
      <p:ext uri="{BB962C8B-B14F-4D97-AF65-F5344CB8AC3E}">
        <p14:creationId xmlns:p14="http://schemas.microsoft.com/office/powerpoint/2010/main" val="1866486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86200B-3ABF-D417-3DFB-8752303DBEAF}"/>
              </a:ext>
            </a:extLst>
          </p:cNvPr>
          <p:cNvSpPr txBox="1"/>
          <p:nvPr/>
        </p:nvSpPr>
        <p:spPr>
          <a:xfrm>
            <a:off x="1006679" y="1426021"/>
            <a:ext cx="6094602" cy="400110"/>
          </a:xfrm>
          <a:prstGeom prst="rect">
            <a:avLst/>
          </a:prstGeom>
          <a:noFill/>
        </p:spPr>
        <p:txBody>
          <a:bodyPr wrap="square">
            <a:spAutoFit/>
          </a:bodyPr>
          <a:lstStyle/>
          <a:p>
            <a:pPr marL="342900" indent="-342900">
              <a:buFont typeface="Arial" panose="020B0604020202020204" pitchFamily="34" charset="0"/>
              <a:buChar char="•"/>
            </a:pPr>
            <a:r>
              <a:rPr lang="en-IN" sz="2000" b="1" dirty="0"/>
              <a:t>FOR ADMIN</a:t>
            </a:r>
          </a:p>
        </p:txBody>
      </p:sp>
      <p:sp>
        <p:nvSpPr>
          <p:cNvPr id="4" name="TextBox 3">
            <a:extLst>
              <a:ext uri="{FF2B5EF4-FFF2-40B4-BE49-F238E27FC236}">
                <a16:creationId xmlns:a16="http://schemas.microsoft.com/office/drawing/2014/main" id="{B2CA6076-08CC-EF0A-C914-7C2A19333E73}"/>
              </a:ext>
            </a:extLst>
          </p:cNvPr>
          <p:cNvSpPr txBox="1"/>
          <p:nvPr/>
        </p:nvSpPr>
        <p:spPr>
          <a:xfrm>
            <a:off x="1006679" y="2413337"/>
            <a:ext cx="10595295" cy="2031325"/>
          </a:xfrm>
          <a:prstGeom prst="rect">
            <a:avLst/>
          </a:prstGeom>
          <a:noFill/>
        </p:spPr>
        <p:txBody>
          <a:bodyPr wrap="square" rtlCol="0">
            <a:spAutoFit/>
          </a:bodyPr>
          <a:lstStyle/>
          <a:p>
            <a:pPr marL="342900" indent="-342900">
              <a:buFont typeface="+mj-lt"/>
              <a:buAutoNum type="alphaLcPeriod"/>
            </a:pPr>
            <a:r>
              <a:rPr lang="en-US" u="sng" dirty="0"/>
              <a:t>Login &amp; Logout </a:t>
            </a:r>
            <a:r>
              <a:rPr lang="en-US" dirty="0"/>
              <a:t>– Similarly admin can login &amp; logout to access their account. </a:t>
            </a:r>
          </a:p>
          <a:p>
            <a:pPr marL="342900" indent="-342900">
              <a:buFont typeface="+mj-lt"/>
              <a:buAutoNum type="alphaLcPeriod"/>
            </a:pPr>
            <a:endParaRPr lang="en-US" dirty="0"/>
          </a:p>
          <a:p>
            <a:pPr marL="342900" indent="-342900">
              <a:buFont typeface="+mj-lt"/>
              <a:buAutoNum type="alphaLcPeriod"/>
            </a:pPr>
            <a:r>
              <a:rPr lang="en-US" u="sng" dirty="0"/>
              <a:t>Delete seller </a:t>
            </a:r>
            <a:r>
              <a:rPr lang="en-US" dirty="0"/>
              <a:t>– The admin can delete a seller if they need to for any purpose.</a:t>
            </a:r>
          </a:p>
          <a:p>
            <a:pPr marL="342900" indent="-342900">
              <a:buFont typeface="+mj-lt"/>
              <a:buAutoNum type="alphaLcPeriod"/>
            </a:pPr>
            <a:endParaRPr lang="en-US" dirty="0"/>
          </a:p>
          <a:p>
            <a:pPr marL="342900" indent="-342900">
              <a:buFont typeface="+mj-lt"/>
              <a:buAutoNum type="alphaLcPeriod"/>
            </a:pPr>
            <a:r>
              <a:rPr lang="en-US" dirty="0"/>
              <a:t>Admin can also view order history.</a:t>
            </a:r>
          </a:p>
          <a:p>
            <a:pPr marL="342900" indent="-342900">
              <a:buFont typeface="+mj-lt"/>
              <a:buAutoNum type="alphaLcPeriod"/>
            </a:pPr>
            <a:endParaRPr lang="en-US" dirty="0"/>
          </a:p>
          <a:p>
            <a:pPr marL="342900" indent="-342900">
              <a:buFont typeface="+mj-lt"/>
              <a:buAutoNum type="alphaLcPeriod"/>
            </a:pPr>
            <a:r>
              <a:rPr lang="en-US" dirty="0"/>
              <a:t>Admin can also update details like password </a:t>
            </a:r>
            <a:endParaRPr lang="en-IN" dirty="0"/>
          </a:p>
        </p:txBody>
      </p:sp>
    </p:spTree>
    <p:extLst>
      <p:ext uri="{BB962C8B-B14F-4D97-AF65-F5344CB8AC3E}">
        <p14:creationId xmlns:p14="http://schemas.microsoft.com/office/powerpoint/2010/main" val="877270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D119ED-DE03-65B6-777F-63EC8C5C3303}"/>
              </a:ext>
            </a:extLst>
          </p:cNvPr>
          <p:cNvSpPr txBox="1"/>
          <p:nvPr/>
        </p:nvSpPr>
        <p:spPr>
          <a:xfrm>
            <a:off x="673217" y="444509"/>
            <a:ext cx="6094602" cy="446276"/>
          </a:xfrm>
          <a:prstGeom prst="rect">
            <a:avLst/>
          </a:prstGeom>
          <a:noFill/>
        </p:spPr>
        <p:txBody>
          <a:bodyPr wrap="square">
            <a:spAutoFit/>
          </a:bodyPr>
          <a:lstStyle/>
          <a:p>
            <a:r>
              <a:rPr lang="en-IN" sz="2300" b="1" dirty="0"/>
              <a:t>2.2. FEASIBILITY STUDY</a:t>
            </a:r>
          </a:p>
        </p:txBody>
      </p:sp>
      <p:sp>
        <p:nvSpPr>
          <p:cNvPr id="3" name="TextBox 2">
            <a:extLst>
              <a:ext uri="{FF2B5EF4-FFF2-40B4-BE49-F238E27FC236}">
                <a16:creationId xmlns:a16="http://schemas.microsoft.com/office/drawing/2014/main" id="{741BBF69-8D34-D939-6FCA-36A8FDEB84D0}"/>
              </a:ext>
            </a:extLst>
          </p:cNvPr>
          <p:cNvSpPr txBox="1"/>
          <p:nvPr/>
        </p:nvSpPr>
        <p:spPr>
          <a:xfrm>
            <a:off x="673916" y="1132514"/>
            <a:ext cx="10712741" cy="923330"/>
          </a:xfrm>
          <a:prstGeom prst="rect">
            <a:avLst/>
          </a:prstGeom>
          <a:noFill/>
        </p:spPr>
        <p:txBody>
          <a:bodyPr wrap="square" rtlCol="0">
            <a:spAutoFit/>
          </a:bodyPr>
          <a:lstStyle/>
          <a:p>
            <a:r>
              <a:rPr lang="en-US" dirty="0"/>
              <a:t>Feasibility is the determination of whether a project is worth undertaking or not. Before actually recommending the new system, it is important to investigate if it is feasible to develop it. Before developing and implementing a system, we have to make sure that the system is feasible in the following ways: </a:t>
            </a:r>
            <a:endParaRPr lang="en-IN" dirty="0"/>
          </a:p>
        </p:txBody>
      </p:sp>
      <p:sp>
        <p:nvSpPr>
          <p:cNvPr id="4" name="TextBox 3">
            <a:extLst>
              <a:ext uri="{FF2B5EF4-FFF2-40B4-BE49-F238E27FC236}">
                <a16:creationId xmlns:a16="http://schemas.microsoft.com/office/drawing/2014/main" id="{C55E0734-9A8D-F1EF-BFC3-C1ACFAAE8738}"/>
              </a:ext>
            </a:extLst>
          </p:cNvPr>
          <p:cNvSpPr txBox="1"/>
          <p:nvPr/>
        </p:nvSpPr>
        <p:spPr>
          <a:xfrm>
            <a:off x="673217" y="2541756"/>
            <a:ext cx="6094602" cy="400110"/>
          </a:xfrm>
          <a:prstGeom prst="rect">
            <a:avLst/>
          </a:prstGeom>
          <a:noFill/>
        </p:spPr>
        <p:txBody>
          <a:bodyPr wrap="square">
            <a:spAutoFit/>
          </a:bodyPr>
          <a:lstStyle/>
          <a:p>
            <a:r>
              <a:rPr lang="en-IN" sz="2000" b="1" dirty="0"/>
              <a:t>A.TECHNOLOGIES USED</a:t>
            </a:r>
          </a:p>
        </p:txBody>
      </p:sp>
      <p:sp>
        <p:nvSpPr>
          <p:cNvPr id="5" name="TextBox 4">
            <a:extLst>
              <a:ext uri="{FF2B5EF4-FFF2-40B4-BE49-F238E27FC236}">
                <a16:creationId xmlns:a16="http://schemas.microsoft.com/office/drawing/2014/main" id="{70B2A618-FB4C-4A94-7DFB-5FD317A6994A}"/>
              </a:ext>
            </a:extLst>
          </p:cNvPr>
          <p:cNvSpPr txBox="1"/>
          <p:nvPr/>
        </p:nvSpPr>
        <p:spPr>
          <a:xfrm>
            <a:off x="673217" y="3217178"/>
            <a:ext cx="11230761" cy="2862322"/>
          </a:xfrm>
          <a:prstGeom prst="rect">
            <a:avLst/>
          </a:prstGeom>
          <a:noFill/>
        </p:spPr>
        <p:txBody>
          <a:bodyPr wrap="square" rtlCol="0">
            <a:spAutoFit/>
          </a:bodyPr>
          <a:lstStyle/>
          <a:p>
            <a:r>
              <a:rPr lang="en-US" dirty="0"/>
              <a:t>In this type of feasibility study, the system analyst has to check whether it is possible or not to develop the requested system with the available manpower, software, hardware, etc. </a:t>
            </a:r>
          </a:p>
          <a:p>
            <a:r>
              <a:rPr lang="en-US" dirty="0"/>
              <a:t>This project makes use of cross-platform software and solutions like Java, and hence can run on any operating system. React, used in front-end, is swift and light weight framework when it comes to delivering the requested page as it doesn’t reload the entire page for every HTTP request. It only re-renders the components that need to fetch new data. Also, as React is modular in nature, it is easy to develop new components and scale up existing components in order to add new features to the system. </a:t>
            </a:r>
          </a:p>
          <a:p>
            <a:r>
              <a:rPr lang="en-US" dirty="0"/>
              <a:t>The combination of Spring Boot for backend makes for a fast, easy to set-up and reliable system to interact with the database, as they are secure and transactional in nature. Since the sensitive data of customers and admins need to be stored in a robust and secure database, MySQL database management system was chosen as it is an industry standard.</a:t>
            </a:r>
            <a:endParaRPr lang="en-IN" dirty="0"/>
          </a:p>
        </p:txBody>
      </p:sp>
    </p:spTree>
    <p:extLst>
      <p:ext uri="{BB962C8B-B14F-4D97-AF65-F5344CB8AC3E}">
        <p14:creationId xmlns:p14="http://schemas.microsoft.com/office/powerpoint/2010/main" val="1415162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TotalTime>
  <Words>2002</Words>
  <Application>Microsoft Office PowerPoint</Application>
  <PresentationFormat>Widescreen</PresentationFormat>
  <Paragraphs>180</Paragraphs>
  <Slides>51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7" baseType="lpstr">
      <vt:lpstr>Arial</vt:lpstr>
      <vt:lpstr>Calibri</vt:lpstr>
      <vt:lpstr>Calibri Light</vt:lpstr>
      <vt:lpstr>Wingdings</vt:lpstr>
      <vt:lpstr>Office Theme</vt:lpstr>
      <vt:lpstr>Paintbrush Picture</vt:lpstr>
      <vt:lpstr>A PROJECT PRESENTATION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PRESENTATION ON</dc:title>
  <dc:creator>Asmita</dc:creator>
  <cp:lastModifiedBy>Nikhil Badhe</cp:lastModifiedBy>
  <cp:revision>14</cp:revision>
  <dcterms:created xsi:type="dcterms:W3CDTF">2023-03-10T20:21:16Z</dcterms:created>
  <dcterms:modified xsi:type="dcterms:W3CDTF">2023-03-11T05:38:48Z</dcterms:modified>
</cp:coreProperties>
</file>